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23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355" r:id="rId3"/>
    <p:sldId id="389" r:id="rId4"/>
    <p:sldId id="380" r:id="rId5"/>
    <p:sldId id="394" r:id="rId6"/>
    <p:sldId id="396" r:id="rId7"/>
    <p:sldId id="395" r:id="rId8"/>
    <p:sldId id="401" r:id="rId9"/>
    <p:sldId id="399" r:id="rId10"/>
    <p:sldId id="398" r:id="rId11"/>
    <p:sldId id="414" r:id="rId12"/>
    <p:sldId id="402" r:id="rId13"/>
    <p:sldId id="397" r:id="rId14"/>
    <p:sldId id="403" r:id="rId15"/>
    <p:sldId id="413" r:id="rId16"/>
    <p:sldId id="404" r:id="rId17"/>
    <p:sldId id="415" r:id="rId18"/>
    <p:sldId id="405" r:id="rId19"/>
    <p:sldId id="410" r:id="rId20"/>
    <p:sldId id="411" r:id="rId21"/>
    <p:sldId id="412" r:id="rId22"/>
    <p:sldId id="392" r:id="rId23"/>
    <p:sldId id="388" r:id="rId24"/>
    <p:sldId id="382" r:id="rId25"/>
    <p:sldId id="385" r:id="rId26"/>
    <p:sldId id="391" r:id="rId27"/>
    <p:sldId id="381" r:id="rId28"/>
    <p:sldId id="400" r:id="rId29"/>
    <p:sldId id="383" r:id="rId30"/>
    <p:sldId id="384" r:id="rId31"/>
    <p:sldId id="386" r:id="rId32"/>
    <p:sldId id="387" r:id="rId33"/>
    <p:sldId id="336" r:id="rId34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343"/>
    <a:srgbClr val="C0C0C0"/>
    <a:srgbClr val="4E6280"/>
    <a:srgbClr val="87CB3D"/>
    <a:srgbClr val="ECBB06"/>
    <a:srgbClr val="FF9933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5" autoAdjust="0"/>
    <p:restoredTop sz="96978" autoAdjust="0"/>
  </p:normalViewPr>
  <p:slideViewPr>
    <p:cSldViewPr>
      <p:cViewPr>
        <p:scale>
          <a:sx n="91" d="100"/>
          <a:sy n="91" d="100"/>
        </p:scale>
        <p:origin x="-678" y="-72"/>
      </p:cViewPr>
      <p:guideLst>
        <p:guide orient="horz" pos="2160"/>
        <p:guide pos="29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C8247-C09B-4C2A-8790-1154B33A4D65}" type="datetimeFigureOut">
              <a:rPr lang="ru-RU" smtClean="0"/>
              <a:t>22.03.2015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4610EE-6218-4F28-AC44-7F1F7438E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471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610EE-6218-4F28-AC44-7F1F7438E7AF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99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bg1"/>
                </a:solidFill>
              </a:rPr>
              <a:t>Несколько лет присматривались к разным системам – рассматривали разные (</a:t>
            </a:r>
            <a:r>
              <a:rPr lang="ru-RU" sz="1200" dirty="0" err="1" smtClean="0">
                <a:solidFill>
                  <a:schemeClr val="bg1"/>
                </a:solidFill>
              </a:rPr>
              <a:t>демо</a:t>
            </a:r>
            <a:r>
              <a:rPr lang="ru-RU" sz="1200" dirty="0" smtClean="0">
                <a:solidFill>
                  <a:schemeClr val="bg1"/>
                </a:solidFill>
              </a:rPr>
              <a:t> версии, конференции (в </a:t>
            </a:r>
            <a:r>
              <a:rPr lang="ru-RU" sz="1200" dirty="0" err="1" smtClean="0">
                <a:solidFill>
                  <a:schemeClr val="bg1"/>
                </a:solidFill>
              </a:rPr>
              <a:t>т.ч</a:t>
            </a:r>
            <a:r>
              <a:rPr lang="ru-RU" sz="1200" dirty="0" smtClean="0">
                <a:solidFill>
                  <a:schemeClr val="bg1"/>
                </a:solidFill>
              </a:rPr>
              <a:t>. Ежегодная конференция в Москве</a:t>
            </a:r>
            <a:r>
              <a:rPr lang="ru-RU" sz="1200" baseline="0" dirty="0" smtClean="0">
                <a:solidFill>
                  <a:schemeClr val="bg1"/>
                </a:solidFill>
              </a:rPr>
              <a:t> – ЭОС)</a:t>
            </a:r>
            <a:r>
              <a:rPr lang="ru-RU" sz="1200" dirty="0" smtClean="0">
                <a:solidFill>
                  <a:schemeClr val="bg1"/>
                </a:solidFill>
              </a:rPr>
              <a:t>, форумы (Тюмень)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bg1"/>
                </a:solidFill>
              </a:rPr>
              <a:t>За</a:t>
            </a:r>
            <a:r>
              <a:rPr lang="ru-RU" sz="1200" baseline="0" dirty="0" smtClean="0">
                <a:solidFill>
                  <a:schemeClr val="bg1"/>
                </a:solidFill>
              </a:rPr>
              <a:t> 2 месяца о</a:t>
            </a:r>
            <a:r>
              <a:rPr lang="ru-RU" sz="1200" dirty="0" smtClean="0">
                <a:solidFill>
                  <a:schemeClr val="bg1"/>
                </a:solidFill>
              </a:rPr>
              <a:t>бучены все подразделения (в </a:t>
            </a:r>
            <a:r>
              <a:rPr lang="ru-RU" sz="1200" dirty="0" err="1" smtClean="0">
                <a:solidFill>
                  <a:schemeClr val="bg1"/>
                </a:solidFill>
              </a:rPr>
              <a:t>т.ч</a:t>
            </a:r>
            <a:r>
              <a:rPr lang="ru-RU" sz="1200" dirty="0" smtClean="0">
                <a:solidFill>
                  <a:schemeClr val="bg1"/>
                </a:solidFill>
              </a:rPr>
              <a:t>. филиалы). С Первоуральским, Лесным, </a:t>
            </a:r>
            <a:r>
              <a:rPr lang="ru-RU" sz="1200" dirty="0" err="1" smtClean="0">
                <a:solidFill>
                  <a:schemeClr val="bg1"/>
                </a:solidFill>
              </a:rPr>
              <a:t>Серовским</a:t>
            </a:r>
            <a:r>
              <a:rPr lang="ru-RU" sz="1200" dirty="0" smtClean="0">
                <a:solidFill>
                  <a:schemeClr val="bg1"/>
                </a:solidFill>
              </a:rPr>
              <a:t> филиалами проведен  </a:t>
            </a:r>
            <a:r>
              <a:rPr lang="ru-RU" sz="1200" dirty="0" err="1" smtClean="0">
                <a:solidFill>
                  <a:schemeClr val="bg1"/>
                </a:solidFill>
              </a:rPr>
              <a:t>вебинар</a:t>
            </a:r>
            <a:r>
              <a:rPr lang="ru-RU" sz="1200" dirty="0" smtClean="0">
                <a:solidFill>
                  <a:schemeClr val="bg1"/>
                </a:solidFill>
              </a:rPr>
              <a:t> ; остальные филиалы – выездное обучение; регистраторы и специалисты СВА обучены отдельно;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bg1"/>
                </a:solidFill>
              </a:rPr>
              <a:t>– 3 месяца у канцелярии и приемной дирекции работа шла параллельно в 2-х системах;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610EE-6218-4F28-AC44-7F1F7438E7AF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99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bg1"/>
                </a:solidFill>
              </a:rPr>
              <a:t>Несколько лет присматривались к разным системам – рассматривали разные (</a:t>
            </a:r>
            <a:r>
              <a:rPr lang="ru-RU" sz="1200" dirty="0" err="1" smtClean="0">
                <a:solidFill>
                  <a:schemeClr val="bg1"/>
                </a:solidFill>
              </a:rPr>
              <a:t>демо</a:t>
            </a:r>
            <a:r>
              <a:rPr lang="ru-RU" sz="1200" dirty="0" smtClean="0">
                <a:solidFill>
                  <a:schemeClr val="bg1"/>
                </a:solidFill>
              </a:rPr>
              <a:t> версии, конференции (в </a:t>
            </a:r>
            <a:r>
              <a:rPr lang="ru-RU" sz="1200" dirty="0" err="1" smtClean="0">
                <a:solidFill>
                  <a:schemeClr val="bg1"/>
                </a:solidFill>
              </a:rPr>
              <a:t>т.ч</a:t>
            </a:r>
            <a:r>
              <a:rPr lang="ru-RU" sz="1200" dirty="0" smtClean="0">
                <a:solidFill>
                  <a:schemeClr val="bg1"/>
                </a:solidFill>
              </a:rPr>
              <a:t>. Ежегодная конференция в Москве</a:t>
            </a:r>
            <a:r>
              <a:rPr lang="ru-RU" sz="1200" baseline="0" dirty="0" smtClean="0">
                <a:solidFill>
                  <a:schemeClr val="bg1"/>
                </a:solidFill>
              </a:rPr>
              <a:t> – ЭОС)</a:t>
            </a:r>
            <a:r>
              <a:rPr lang="ru-RU" sz="1200" dirty="0" smtClean="0">
                <a:solidFill>
                  <a:schemeClr val="bg1"/>
                </a:solidFill>
              </a:rPr>
              <a:t>, форумы (Тюмень)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bg1"/>
                </a:solidFill>
              </a:rPr>
              <a:t>За</a:t>
            </a:r>
            <a:r>
              <a:rPr lang="ru-RU" sz="1200" baseline="0" dirty="0" smtClean="0">
                <a:solidFill>
                  <a:schemeClr val="bg1"/>
                </a:solidFill>
              </a:rPr>
              <a:t> 2 месяца о</a:t>
            </a:r>
            <a:r>
              <a:rPr lang="ru-RU" sz="1200" dirty="0" smtClean="0">
                <a:solidFill>
                  <a:schemeClr val="bg1"/>
                </a:solidFill>
              </a:rPr>
              <a:t>бучены все подразделения (в </a:t>
            </a:r>
            <a:r>
              <a:rPr lang="ru-RU" sz="1200" dirty="0" err="1" smtClean="0">
                <a:solidFill>
                  <a:schemeClr val="bg1"/>
                </a:solidFill>
              </a:rPr>
              <a:t>т.ч</a:t>
            </a:r>
            <a:r>
              <a:rPr lang="ru-RU" sz="1200" dirty="0" smtClean="0">
                <a:solidFill>
                  <a:schemeClr val="bg1"/>
                </a:solidFill>
              </a:rPr>
              <a:t>. филиалы). С Первоуральским, Лесным, </a:t>
            </a:r>
            <a:r>
              <a:rPr lang="ru-RU" sz="1200" dirty="0" err="1" smtClean="0">
                <a:solidFill>
                  <a:schemeClr val="bg1"/>
                </a:solidFill>
              </a:rPr>
              <a:t>Серовским</a:t>
            </a:r>
            <a:r>
              <a:rPr lang="ru-RU" sz="1200" dirty="0" smtClean="0">
                <a:solidFill>
                  <a:schemeClr val="bg1"/>
                </a:solidFill>
              </a:rPr>
              <a:t> филиалами проведен  </a:t>
            </a:r>
            <a:r>
              <a:rPr lang="ru-RU" sz="1200" dirty="0" err="1" smtClean="0">
                <a:solidFill>
                  <a:schemeClr val="bg1"/>
                </a:solidFill>
              </a:rPr>
              <a:t>вебинар</a:t>
            </a:r>
            <a:r>
              <a:rPr lang="ru-RU" sz="1200" dirty="0" smtClean="0">
                <a:solidFill>
                  <a:schemeClr val="bg1"/>
                </a:solidFill>
              </a:rPr>
              <a:t> ; остальные филиалы – выездное обучение; регистраторы и специалисты СВА обучены отдельно;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bg1"/>
                </a:solidFill>
              </a:rPr>
              <a:t>– 3 месяца у канцелярии и приемной дирекции работа шла параллельно в 2-х системах;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610EE-6218-4F28-AC44-7F1F7438E7AF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99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bg1"/>
                </a:solidFill>
              </a:rPr>
              <a:t>Несколько лет присматривались к разным системам – рассматривали разные (</a:t>
            </a:r>
            <a:r>
              <a:rPr lang="ru-RU" sz="1200" dirty="0" err="1" smtClean="0">
                <a:solidFill>
                  <a:schemeClr val="bg1"/>
                </a:solidFill>
              </a:rPr>
              <a:t>демо</a:t>
            </a:r>
            <a:r>
              <a:rPr lang="ru-RU" sz="1200" dirty="0" smtClean="0">
                <a:solidFill>
                  <a:schemeClr val="bg1"/>
                </a:solidFill>
              </a:rPr>
              <a:t> версии, конференции (в </a:t>
            </a:r>
            <a:r>
              <a:rPr lang="ru-RU" sz="1200" dirty="0" err="1" smtClean="0">
                <a:solidFill>
                  <a:schemeClr val="bg1"/>
                </a:solidFill>
              </a:rPr>
              <a:t>т.ч</a:t>
            </a:r>
            <a:r>
              <a:rPr lang="ru-RU" sz="1200" dirty="0" smtClean="0">
                <a:solidFill>
                  <a:schemeClr val="bg1"/>
                </a:solidFill>
              </a:rPr>
              <a:t>. Ежегодная конференция в Москве</a:t>
            </a:r>
            <a:r>
              <a:rPr lang="ru-RU" sz="1200" baseline="0" dirty="0" smtClean="0">
                <a:solidFill>
                  <a:schemeClr val="bg1"/>
                </a:solidFill>
              </a:rPr>
              <a:t> – ЭОС)</a:t>
            </a:r>
            <a:r>
              <a:rPr lang="ru-RU" sz="1200" dirty="0" smtClean="0">
                <a:solidFill>
                  <a:schemeClr val="bg1"/>
                </a:solidFill>
              </a:rPr>
              <a:t>, форумы (Тюмень)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bg1"/>
                </a:solidFill>
              </a:rPr>
              <a:t>За</a:t>
            </a:r>
            <a:r>
              <a:rPr lang="ru-RU" sz="1200" baseline="0" dirty="0" smtClean="0">
                <a:solidFill>
                  <a:schemeClr val="bg1"/>
                </a:solidFill>
              </a:rPr>
              <a:t> 2 месяца о</a:t>
            </a:r>
            <a:r>
              <a:rPr lang="ru-RU" sz="1200" dirty="0" smtClean="0">
                <a:solidFill>
                  <a:schemeClr val="bg1"/>
                </a:solidFill>
              </a:rPr>
              <a:t>бучены все подразделения (в </a:t>
            </a:r>
            <a:r>
              <a:rPr lang="ru-RU" sz="1200" dirty="0" err="1" smtClean="0">
                <a:solidFill>
                  <a:schemeClr val="bg1"/>
                </a:solidFill>
              </a:rPr>
              <a:t>т.ч</a:t>
            </a:r>
            <a:r>
              <a:rPr lang="ru-RU" sz="1200" dirty="0" smtClean="0">
                <a:solidFill>
                  <a:schemeClr val="bg1"/>
                </a:solidFill>
              </a:rPr>
              <a:t>. филиалы). С Первоуральским, Лесным, </a:t>
            </a:r>
            <a:r>
              <a:rPr lang="ru-RU" sz="1200" dirty="0" err="1" smtClean="0">
                <a:solidFill>
                  <a:schemeClr val="bg1"/>
                </a:solidFill>
              </a:rPr>
              <a:t>Серовским</a:t>
            </a:r>
            <a:r>
              <a:rPr lang="ru-RU" sz="1200" dirty="0" smtClean="0">
                <a:solidFill>
                  <a:schemeClr val="bg1"/>
                </a:solidFill>
              </a:rPr>
              <a:t> филиалами проведен  </a:t>
            </a:r>
            <a:r>
              <a:rPr lang="ru-RU" sz="1200" dirty="0" err="1" smtClean="0">
                <a:solidFill>
                  <a:schemeClr val="bg1"/>
                </a:solidFill>
              </a:rPr>
              <a:t>вебинар</a:t>
            </a:r>
            <a:r>
              <a:rPr lang="ru-RU" sz="1200" dirty="0" smtClean="0">
                <a:solidFill>
                  <a:schemeClr val="bg1"/>
                </a:solidFill>
              </a:rPr>
              <a:t> ; остальные филиалы – выездное обучение; регистраторы и специалисты СВА обучены отдельно;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bg1"/>
                </a:solidFill>
              </a:rPr>
              <a:t>– 3 месяца у канцелярии и приемной дирекции работа шла параллельно в 2-х системах;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610EE-6218-4F28-AC44-7F1F7438E7AF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998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610EE-6218-4F28-AC44-7F1F7438E7AF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99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610EE-6218-4F28-AC44-7F1F7438E7AF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998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610EE-6218-4F28-AC44-7F1F7438E7AF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998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bg1"/>
                </a:solidFill>
              </a:rPr>
              <a:t>Несколько лет присматривались к разным системам – рассматривали разные (</a:t>
            </a:r>
            <a:r>
              <a:rPr lang="ru-RU" sz="1200" dirty="0" err="1" smtClean="0">
                <a:solidFill>
                  <a:schemeClr val="bg1"/>
                </a:solidFill>
              </a:rPr>
              <a:t>демо</a:t>
            </a:r>
            <a:r>
              <a:rPr lang="ru-RU" sz="1200" dirty="0" smtClean="0">
                <a:solidFill>
                  <a:schemeClr val="bg1"/>
                </a:solidFill>
              </a:rPr>
              <a:t> версии, конференции (в </a:t>
            </a:r>
            <a:r>
              <a:rPr lang="ru-RU" sz="1200" dirty="0" err="1" smtClean="0">
                <a:solidFill>
                  <a:schemeClr val="bg1"/>
                </a:solidFill>
              </a:rPr>
              <a:t>т.ч</a:t>
            </a:r>
            <a:r>
              <a:rPr lang="ru-RU" sz="1200" dirty="0" smtClean="0">
                <a:solidFill>
                  <a:schemeClr val="bg1"/>
                </a:solidFill>
              </a:rPr>
              <a:t>. Ежегодная конференция в Москве</a:t>
            </a:r>
            <a:r>
              <a:rPr lang="ru-RU" sz="1200" baseline="0" dirty="0" smtClean="0">
                <a:solidFill>
                  <a:schemeClr val="bg1"/>
                </a:solidFill>
              </a:rPr>
              <a:t> – ЭОС)</a:t>
            </a:r>
            <a:r>
              <a:rPr lang="ru-RU" sz="1200" dirty="0" smtClean="0">
                <a:solidFill>
                  <a:schemeClr val="bg1"/>
                </a:solidFill>
              </a:rPr>
              <a:t>, форумы (Тюмень)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bg1"/>
                </a:solidFill>
              </a:rPr>
              <a:t>За</a:t>
            </a:r>
            <a:r>
              <a:rPr lang="ru-RU" sz="1200" baseline="0" dirty="0" smtClean="0">
                <a:solidFill>
                  <a:schemeClr val="bg1"/>
                </a:solidFill>
              </a:rPr>
              <a:t> 2 месяца о</a:t>
            </a:r>
            <a:r>
              <a:rPr lang="ru-RU" sz="1200" dirty="0" smtClean="0">
                <a:solidFill>
                  <a:schemeClr val="bg1"/>
                </a:solidFill>
              </a:rPr>
              <a:t>бучены все подразделения (в </a:t>
            </a:r>
            <a:r>
              <a:rPr lang="ru-RU" sz="1200" dirty="0" err="1" smtClean="0">
                <a:solidFill>
                  <a:schemeClr val="bg1"/>
                </a:solidFill>
              </a:rPr>
              <a:t>т.ч</a:t>
            </a:r>
            <a:r>
              <a:rPr lang="ru-RU" sz="1200" dirty="0" smtClean="0">
                <a:solidFill>
                  <a:schemeClr val="bg1"/>
                </a:solidFill>
              </a:rPr>
              <a:t>. филиалы). С Первоуральским, Лесным, </a:t>
            </a:r>
            <a:r>
              <a:rPr lang="ru-RU" sz="1200" dirty="0" err="1" smtClean="0">
                <a:solidFill>
                  <a:schemeClr val="bg1"/>
                </a:solidFill>
              </a:rPr>
              <a:t>Серовским</a:t>
            </a:r>
            <a:r>
              <a:rPr lang="ru-RU" sz="1200" dirty="0" smtClean="0">
                <a:solidFill>
                  <a:schemeClr val="bg1"/>
                </a:solidFill>
              </a:rPr>
              <a:t> филиалами проведен  </a:t>
            </a:r>
            <a:r>
              <a:rPr lang="ru-RU" sz="1200" dirty="0" err="1" smtClean="0">
                <a:solidFill>
                  <a:schemeClr val="bg1"/>
                </a:solidFill>
              </a:rPr>
              <a:t>вебинар</a:t>
            </a:r>
            <a:r>
              <a:rPr lang="ru-RU" sz="1200" dirty="0" smtClean="0">
                <a:solidFill>
                  <a:schemeClr val="bg1"/>
                </a:solidFill>
              </a:rPr>
              <a:t> ; остальные филиалы – выездное обучение; регистраторы и специалисты СВА обучены отдельно;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bg1"/>
                </a:solidFill>
              </a:rPr>
              <a:t>– 3 месяца у канцелярии и приемной дирекции работа шла параллельно в 2-х системах;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610EE-6218-4F28-AC44-7F1F7438E7AF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998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 выглядит рабочее место пользователя. Сначала</a:t>
            </a:r>
            <a:r>
              <a:rPr lang="ru-RU" baseline="0" dirty="0" smtClean="0"/>
              <a:t> у нас было 2 рабочих места – регистратора и пользователя, но потом мы их  объединили, т.к. неудобно «вести» 2 профиля параллельно.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610EE-6218-4F28-AC44-7F1F7438E7AF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99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610EE-6218-4F28-AC44-7F1F7438E7AF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998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610EE-6218-4F28-AC44-7F1F7438E7AF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99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bg1"/>
                </a:solidFill>
              </a:rPr>
              <a:t>За</a:t>
            </a:r>
            <a:r>
              <a:rPr lang="ru-RU" sz="1200" baseline="0" dirty="0" smtClean="0">
                <a:solidFill>
                  <a:schemeClr val="bg1"/>
                </a:solidFill>
              </a:rPr>
              <a:t> 2 месяца о</a:t>
            </a:r>
            <a:r>
              <a:rPr lang="ru-RU" sz="1200" dirty="0" smtClean="0">
                <a:solidFill>
                  <a:schemeClr val="bg1"/>
                </a:solidFill>
              </a:rPr>
              <a:t>бучены все подразделения (в </a:t>
            </a:r>
            <a:r>
              <a:rPr lang="ru-RU" sz="1200" dirty="0" err="1" smtClean="0">
                <a:solidFill>
                  <a:schemeClr val="bg1"/>
                </a:solidFill>
              </a:rPr>
              <a:t>т.ч</a:t>
            </a:r>
            <a:r>
              <a:rPr lang="ru-RU" sz="1200" dirty="0" smtClean="0">
                <a:solidFill>
                  <a:schemeClr val="bg1"/>
                </a:solidFill>
              </a:rPr>
              <a:t>. филиалы). С Первоуральским, Лесным, </a:t>
            </a:r>
            <a:r>
              <a:rPr lang="ru-RU" sz="1200" dirty="0" err="1" smtClean="0">
                <a:solidFill>
                  <a:schemeClr val="bg1"/>
                </a:solidFill>
              </a:rPr>
              <a:t>Серовским</a:t>
            </a:r>
            <a:r>
              <a:rPr lang="ru-RU" sz="1200" dirty="0" smtClean="0">
                <a:solidFill>
                  <a:schemeClr val="bg1"/>
                </a:solidFill>
              </a:rPr>
              <a:t> филиалами </a:t>
            </a:r>
            <a:r>
              <a:rPr lang="ru-RU" sz="1200" dirty="0" smtClean="0">
                <a:solidFill>
                  <a:schemeClr val="bg1"/>
                </a:solidFill>
              </a:rPr>
              <a:t>проведены  </a:t>
            </a:r>
            <a:r>
              <a:rPr lang="ru-RU" sz="1200" dirty="0" err="1" smtClean="0">
                <a:solidFill>
                  <a:schemeClr val="bg1"/>
                </a:solidFill>
              </a:rPr>
              <a:t>вебинары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 smtClean="0">
                <a:solidFill>
                  <a:schemeClr val="bg1"/>
                </a:solidFill>
              </a:rPr>
              <a:t>; остальные филиалы – выездное обучение; регистраторы и специалисты СВА обучены отдельно;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bg1"/>
                </a:solidFill>
              </a:rPr>
              <a:t>– 3 месяца у канцелярии и приемной дирекции работа шла параллельно в 2-х системах;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610EE-6218-4F28-AC44-7F1F7438E7AF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998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610EE-6218-4F28-AC44-7F1F7438E7AF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998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610EE-6218-4F28-AC44-7F1F7438E7AF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998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610EE-6218-4F28-AC44-7F1F7438E7AF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998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Главное: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Все подразделения работают по единым принципам документооборота – создана единая картотека документов, исключена  двойная регистрация документов;  раньше многие письма</a:t>
            </a:r>
            <a:r>
              <a:rPr lang="ru-RU" baseline="0" dirty="0" smtClean="0">
                <a:solidFill>
                  <a:schemeClr val="bg1"/>
                </a:solidFill>
              </a:rPr>
              <a:t> имели двойную регистрацию (соответственно, времени на обработку информации уходило в 2 раза больше).</a:t>
            </a:r>
            <a:endParaRPr lang="ru-RU" dirty="0" smtClean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Все документы, за исключением документов ограниченного пользования и определенных групп документов – доступны всем;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Создан и ежедневно пополняется  электронный архив организации 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Существенно сократилось время 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на обработку и пересылку документов;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Поиск любого документа занимает считанные секунды (если правильно искать!). До сих пор некоторы</a:t>
            </a:r>
            <a:r>
              <a:rPr lang="ru-RU" baseline="0" dirty="0" smtClean="0">
                <a:solidFill>
                  <a:schemeClr val="bg1">
                    <a:lumMod val="95000"/>
                  </a:schemeClr>
                </a:solidFill>
              </a:rPr>
              <a:t>е пользователи ищут документы на диске 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Q 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(зайти в каждую папку, просмотреть</a:t>
            </a:r>
            <a:r>
              <a:rPr lang="ru-RU" baseline="0" dirty="0" smtClean="0">
                <a:solidFill>
                  <a:schemeClr val="bg1">
                    <a:lumMod val="95000"/>
                  </a:schemeClr>
                </a:solidFill>
              </a:rPr>
              <a:t> глазами каждый файл – уходит уйма времени!); некоторые (те, кто редко пользуется) забывают, где расположен поиск документов. Специально для них сделана на главной странице подсказка с прямой ссылкой.</a:t>
            </a:r>
            <a:endParaRPr lang="ru-RU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Жизненный цикл любого документа стал прозрачен;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Каждый пользователь (а также его руководитель) может найти все документы, порученные ему. Руководитель, соответственно, может посмотреть что и когда, а главное, кому он поручал и статус исполнения документа. Как надо делать</a:t>
            </a:r>
            <a:r>
              <a:rPr lang="ru-RU" baseline="0" dirty="0" smtClean="0">
                <a:solidFill>
                  <a:schemeClr val="bg1">
                    <a:lumMod val="95000"/>
                  </a:schemeClr>
                </a:solidFill>
              </a:rPr>
              <a:t> правильно: если документ поступил вам в кабинет, надо брать его на исполнение. Тогда руководитель будет уверен, что с документом уже идет работа.</a:t>
            </a:r>
            <a:endParaRPr lang="ru-RU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610EE-6218-4F28-AC44-7F1F7438E7AF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998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Наша</a:t>
            </a:r>
            <a:r>
              <a:rPr lang="ru-RU" baseline="0" dirty="0" smtClean="0"/>
              <a:t> работа высоко оценена коллегами -  на осенней юбилейной конференции по электронному документообороту в </a:t>
            </a:r>
            <a:r>
              <a:rPr lang="ru-RU" baseline="0" dirty="0" err="1" smtClean="0"/>
              <a:t>г.Москве</a:t>
            </a:r>
            <a:r>
              <a:rPr lang="ru-RU" baseline="0" dirty="0" smtClean="0"/>
              <a:t> (1 октября) нас отметили дипломом за быстрый переход к безбумажному документообороту. </a:t>
            </a:r>
          </a:p>
          <a:p>
            <a:r>
              <a:rPr lang="ru-RU" dirty="0" smtClean="0"/>
              <a:t>Пресс-релиз</a:t>
            </a:r>
            <a:r>
              <a:rPr lang="ru-RU" baseline="0" dirty="0" smtClean="0"/>
              <a:t> о внедрении опубликован - </a:t>
            </a:r>
            <a:r>
              <a:rPr lang="en-US" dirty="0" smtClean="0"/>
              <a:t>http://www.eos.ru/eos_about/eos_news/detail.php?ID=126845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610EE-6218-4F28-AC44-7F1F7438E7AF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998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Наша</a:t>
            </a:r>
            <a:r>
              <a:rPr lang="ru-RU" baseline="0" dirty="0" smtClean="0"/>
              <a:t> работа высоко оценена коллегами -  на осенней юбилейной конференции по электронному документообороту в </a:t>
            </a:r>
            <a:r>
              <a:rPr lang="ru-RU" baseline="0" dirty="0" err="1" smtClean="0"/>
              <a:t>г.Москве</a:t>
            </a:r>
            <a:r>
              <a:rPr lang="ru-RU" baseline="0" dirty="0" smtClean="0"/>
              <a:t> (1 октября) нас отметили дипломом за быстрый переход к безбумажному документообороту. </a:t>
            </a:r>
          </a:p>
          <a:p>
            <a:r>
              <a:rPr lang="ru-RU" dirty="0" smtClean="0"/>
              <a:t>Пресс-релиз</a:t>
            </a:r>
            <a:r>
              <a:rPr lang="ru-RU" baseline="0" dirty="0" smtClean="0"/>
              <a:t> о внедрении опубликован - </a:t>
            </a:r>
            <a:r>
              <a:rPr lang="en-US" dirty="0" smtClean="0"/>
              <a:t>http://www.eos.ru/eos_about/eos_news/detail.php?ID=126845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610EE-6218-4F28-AC44-7F1F7438E7AF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998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Секретари филиалов – молодцы все. Что касается остальных сотрудников филиалов – в передовиках</a:t>
            </a:r>
            <a:r>
              <a:rPr lang="ru-RU" baseline="0" dirty="0" smtClean="0"/>
              <a:t> у нас Екатеринбург (безусловный лидер), Асбест, Каменск, Ирбит, Серов.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610EE-6218-4F28-AC44-7F1F7438E7AF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998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610EE-6218-4F28-AC44-7F1F7438E7AF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998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solidFill>
                  <a:schemeClr val="bg1">
                    <a:lumMod val="95000"/>
                  </a:schemeClr>
                </a:solidFill>
              </a:rPr>
              <a:t>Медленный интернет</a:t>
            </a:r>
          </a:p>
          <a:p>
            <a:r>
              <a:rPr lang="ru-RU" sz="1200" dirty="0" smtClean="0">
                <a:solidFill>
                  <a:schemeClr val="bg1">
                    <a:lumMod val="95000"/>
                  </a:schemeClr>
                </a:solidFill>
              </a:rPr>
              <a:t>Недовольство, иногда откровенный саботаж</a:t>
            </a:r>
          </a:p>
          <a:p>
            <a:r>
              <a:rPr lang="ru-RU" sz="1200" dirty="0" smtClean="0">
                <a:solidFill>
                  <a:schemeClr val="bg1">
                    <a:lumMod val="95000"/>
                  </a:schemeClr>
                </a:solidFill>
              </a:rPr>
              <a:t>Боязнь контроля</a:t>
            </a:r>
          </a:p>
          <a:p>
            <a:r>
              <a:rPr lang="ru-RU" sz="1200" dirty="0" smtClean="0">
                <a:solidFill>
                  <a:schemeClr val="bg1">
                    <a:lumMod val="95000"/>
                  </a:schemeClr>
                </a:solidFill>
              </a:rPr>
              <a:t>«Метод ненаучного </a:t>
            </a:r>
            <a:r>
              <a:rPr lang="ru-RU" sz="1200" dirty="0" err="1" smtClean="0">
                <a:solidFill>
                  <a:schemeClr val="bg1">
                    <a:lumMod val="95000"/>
                  </a:schemeClr>
                </a:solidFill>
              </a:rPr>
              <a:t>тыка</a:t>
            </a:r>
            <a:r>
              <a:rPr lang="ru-RU" sz="12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</a:p>
          <a:p>
            <a:r>
              <a:rPr lang="ru-RU" sz="1200" dirty="0" smtClean="0">
                <a:solidFill>
                  <a:schemeClr val="bg1">
                    <a:lumMod val="95000"/>
                  </a:schemeClr>
                </a:solidFill>
              </a:rPr>
              <a:t>Филиалы мало используют контроль документов;</a:t>
            </a:r>
          </a:p>
          <a:p>
            <a:r>
              <a:rPr lang="ru-RU" sz="1200" dirty="0" smtClean="0">
                <a:solidFill>
                  <a:schemeClr val="bg1">
                    <a:lumMod val="95000"/>
                  </a:schemeClr>
                </a:solidFill>
              </a:rPr>
              <a:t>Нет доступа к диску J, - для тех кто в открытом сегменте</a:t>
            </a:r>
          </a:p>
          <a:p>
            <a:r>
              <a:rPr lang="ru-RU" sz="1200" dirty="0" smtClean="0">
                <a:solidFill>
                  <a:schemeClr val="bg1">
                    <a:lumMod val="95000"/>
                  </a:schemeClr>
                </a:solidFill>
              </a:rPr>
              <a:t>Ограниченный доступ – зачем так много?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bg1">
                    <a:lumMod val="95000"/>
                  </a:schemeClr>
                </a:solidFill>
              </a:rPr>
              <a:t>Где заместители, когда я в отпуске? Забывают назначать вместо себя заместителя</a:t>
            </a:r>
          </a:p>
          <a:p>
            <a:r>
              <a:rPr lang="ru-RU" sz="1200" dirty="0" smtClean="0">
                <a:solidFill>
                  <a:schemeClr val="bg1">
                    <a:lumMod val="95000"/>
                  </a:schemeClr>
                </a:solidFill>
              </a:rPr>
              <a:t>Начальники не знакомят подчиненных с документами </a:t>
            </a:r>
          </a:p>
          <a:p>
            <a:r>
              <a:rPr lang="ru-RU" sz="1200" dirty="0" smtClean="0">
                <a:solidFill>
                  <a:schemeClr val="bg1">
                    <a:lumMod val="95000"/>
                  </a:schemeClr>
                </a:solidFill>
              </a:rPr>
              <a:t>Завалы документов на рабочих местах  - Не надо сидеть целый день – достаточно уделять несколько раз в день по 10-15 минут!</a:t>
            </a:r>
          </a:p>
          <a:p>
            <a:endParaRPr lang="ru-RU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610EE-6218-4F28-AC44-7F1F7438E7AF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998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Прежде чем «перекидывать» поручение другим сотрудникам – нужно смотреть</a:t>
            </a:r>
            <a:r>
              <a:rPr lang="ru-RU" baseline="0" dirty="0" smtClean="0"/>
              <a:t> в дерево поручений – оно может быть уже расписано этому исполнителю вышестоящими руководителями! Так бывает очень часто.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610EE-6218-4F28-AC44-7F1F7438E7AF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99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слайде приведены выдержки из приказа 212</a:t>
            </a:r>
            <a:r>
              <a:rPr lang="ru-RU" baseline="0" dirty="0" smtClean="0"/>
              <a:t> – зона ответственности руководителей структурных подразделений и директоров филиалов.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610EE-6218-4F28-AC44-7F1F7438E7AF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998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Какие трудности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Пример: Есть документы (+поручения), по которым исполнение составляет 140 дней.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Нарушение сроков ответа – повсеместно, у одних и тех же исполнителей.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Регистраторы: не всегда делают ссылки-связки между документами.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Чаще всего это бывает из-за того, что в ответе исполнителя не указан документ, на который готовится ответ.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некоторые запросы от МО и других организаций так и не даны ответы (письмо вежливости?)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Филиалы и наши: иногда отправляют незарегистрированные документы по электронной почте или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Випнету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много опечаток и орфографических ошибок, заголовок и краткое наименование вводятся не точно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поиска документа это крайне важно – чем понятнее и ближе к делу будет написано в РК, тем быстрее сотрудник найдет нужный документ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Иногда путают группы документов (например, письма от других фондов – в переписке со СМО)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610EE-6218-4F28-AC44-7F1F7438E7AF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998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bg1"/>
                </a:solidFill>
              </a:rPr>
              <a:t>Предложения: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bg1"/>
                </a:solidFill>
              </a:rPr>
              <a:t>Служебные записки не на имя директора - без подписи;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bg1"/>
                </a:solidFill>
              </a:rPr>
              <a:t>На портале разместить должностные инструкции и все, что положено новичку (да и всем тоже) – инструкции по охране</a:t>
            </a:r>
            <a:r>
              <a:rPr lang="ru-RU" sz="1200" baseline="0" dirty="0" smtClean="0">
                <a:solidFill>
                  <a:schemeClr val="bg1"/>
                </a:solidFill>
              </a:rPr>
              <a:t> труда и т.д.</a:t>
            </a:r>
            <a:endParaRPr lang="ru-RU" sz="1200" dirty="0" smtClean="0">
              <a:solidFill>
                <a:schemeClr val="bg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schemeClr val="bg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610EE-6218-4F28-AC44-7F1F7438E7AF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99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610EE-6218-4F28-AC44-7F1F7438E7AF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99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bg1"/>
                </a:solidFill>
              </a:rPr>
              <a:t>Несколько лет присматривались к разным системам – рассматривали разные (</a:t>
            </a:r>
            <a:r>
              <a:rPr lang="ru-RU" sz="1200" dirty="0" err="1" smtClean="0">
                <a:solidFill>
                  <a:schemeClr val="bg1"/>
                </a:solidFill>
              </a:rPr>
              <a:t>демо</a:t>
            </a:r>
            <a:r>
              <a:rPr lang="ru-RU" sz="1200" dirty="0" smtClean="0">
                <a:solidFill>
                  <a:schemeClr val="bg1"/>
                </a:solidFill>
              </a:rPr>
              <a:t> версии, конференции (в </a:t>
            </a:r>
            <a:r>
              <a:rPr lang="ru-RU" sz="1200" dirty="0" err="1" smtClean="0">
                <a:solidFill>
                  <a:schemeClr val="bg1"/>
                </a:solidFill>
              </a:rPr>
              <a:t>т.ч</a:t>
            </a:r>
            <a:r>
              <a:rPr lang="ru-RU" sz="1200" dirty="0" smtClean="0">
                <a:solidFill>
                  <a:schemeClr val="bg1"/>
                </a:solidFill>
              </a:rPr>
              <a:t>. Ежегодная конференция в Москве</a:t>
            </a:r>
            <a:r>
              <a:rPr lang="ru-RU" sz="1200" baseline="0" dirty="0" smtClean="0">
                <a:solidFill>
                  <a:schemeClr val="bg1"/>
                </a:solidFill>
              </a:rPr>
              <a:t> – ЭОС)</a:t>
            </a:r>
            <a:r>
              <a:rPr lang="ru-RU" sz="1200" dirty="0" smtClean="0">
                <a:solidFill>
                  <a:schemeClr val="bg1"/>
                </a:solidFill>
              </a:rPr>
              <a:t>, форумы (Тюмень)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bg1"/>
                </a:solidFill>
              </a:rPr>
              <a:t>За</a:t>
            </a:r>
            <a:r>
              <a:rPr lang="ru-RU" sz="1200" baseline="0" dirty="0" smtClean="0">
                <a:solidFill>
                  <a:schemeClr val="bg1"/>
                </a:solidFill>
              </a:rPr>
              <a:t> 2 месяца о</a:t>
            </a:r>
            <a:r>
              <a:rPr lang="ru-RU" sz="1200" dirty="0" smtClean="0">
                <a:solidFill>
                  <a:schemeClr val="bg1"/>
                </a:solidFill>
              </a:rPr>
              <a:t>бучены все подразделения (в </a:t>
            </a:r>
            <a:r>
              <a:rPr lang="ru-RU" sz="1200" dirty="0" err="1" smtClean="0">
                <a:solidFill>
                  <a:schemeClr val="bg1"/>
                </a:solidFill>
              </a:rPr>
              <a:t>т.ч</a:t>
            </a:r>
            <a:r>
              <a:rPr lang="ru-RU" sz="1200" dirty="0" smtClean="0">
                <a:solidFill>
                  <a:schemeClr val="bg1"/>
                </a:solidFill>
              </a:rPr>
              <a:t>. филиалы). С Первоуральским, Лесным, </a:t>
            </a:r>
            <a:r>
              <a:rPr lang="ru-RU" sz="1200" dirty="0" err="1" smtClean="0">
                <a:solidFill>
                  <a:schemeClr val="bg1"/>
                </a:solidFill>
              </a:rPr>
              <a:t>Серовским</a:t>
            </a:r>
            <a:r>
              <a:rPr lang="ru-RU" sz="1200" dirty="0" smtClean="0">
                <a:solidFill>
                  <a:schemeClr val="bg1"/>
                </a:solidFill>
              </a:rPr>
              <a:t> филиалами проведен  </a:t>
            </a:r>
            <a:r>
              <a:rPr lang="ru-RU" sz="1200" dirty="0" err="1" smtClean="0">
                <a:solidFill>
                  <a:schemeClr val="bg1"/>
                </a:solidFill>
              </a:rPr>
              <a:t>вебинар</a:t>
            </a:r>
            <a:r>
              <a:rPr lang="ru-RU" sz="1200" dirty="0" smtClean="0">
                <a:solidFill>
                  <a:schemeClr val="bg1"/>
                </a:solidFill>
              </a:rPr>
              <a:t> ; остальные филиалы – выездное обучение; регистраторы и специалисты СВА обучены отдельно;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bg1"/>
                </a:solidFill>
              </a:rPr>
              <a:t>– 3 месяца у канцелярии и приемной дирекции работа шла параллельно в 2-х системах;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610EE-6218-4F28-AC44-7F1F7438E7AF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99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bg1"/>
                </a:solidFill>
              </a:rPr>
              <a:t>Несколько лет присматривались к разным системам – рассматривали разные (</a:t>
            </a:r>
            <a:r>
              <a:rPr lang="ru-RU" sz="1200" dirty="0" err="1" smtClean="0">
                <a:solidFill>
                  <a:schemeClr val="bg1"/>
                </a:solidFill>
              </a:rPr>
              <a:t>демо</a:t>
            </a:r>
            <a:r>
              <a:rPr lang="ru-RU" sz="1200" dirty="0" smtClean="0">
                <a:solidFill>
                  <a:schemeClr val="bg1"/>
                </a:solidFill>
              </a:rPr>
              <a:t> версии, конференции (в </a:t>
            </a:r>
            <a:r>
              <a:rPr lang="ru-RU" sz="1200" dirty="0" err="1" smtClean="0">
                <a:solidFill>
                  <a:schemeClr val="bg1"/>
                </a:solidFill>
              </a:rPr>
              <a:t>т.ч</a:t>
            </a:r>
            <a:r>
              <a:rPr lang="ru-RU" sz="1200" dirty="0" smtClean="0">
                <a:solidFill>
                  <a:schemeClr val="bg1"/>
                </a:solidFill>
              </a:rPr>
              <a:t>. Ежегодная конференция в Москве</a:t>
            </a:r>
            <a:r>
              <a:rPr lang="ru-RU" sz="1200" baseline="0" dirty="0" smtClean="0">
                <a:solidFill>
                  <a:schemeClr val="bg1"/>
                </a:solidFill>
              </a:rPr>
              <a:t> – ЭОС)</a:t>
            </a:r>
            <a:r>
              <a:rPr lang="ru-RU" sz="1200" dirty="0" smtClean="0">
                <a:solidFill>
                  <a:schemeClr val="bg1"/>
                </a:solidFill>
              </a:rPr>
              <a:t>, форумы (Тюмень)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bg1"/>
                </a:solidFill>
              </a:rPr>
              <a:t>За</a:t>
            </a:r>
            <a:r>
              <a:rPr lang="ru-RU" sz="1200" baseline="0" dirty="0" smtClean="0">
                <a:solidFill>
                  <a:schemeClr val="bg1"/>
                </a:solidFill>
              </a:rPr>
              <a:t> 2 месяца о</a:t>
            </a:r>
            <a:r>
              <a:rPr lang="ru-RU" sz="1200" dirty="0" smtClean="0">
                <a:solidFill>
                  <a:schemeClr val="bg1"/>
                </a:solidFill>
              </a:rPr>
              <a:t>бучены все подразделения (в </a:t>
            </a:r>
            <a:r>
              <a:rPr lang="ru-RU" sz="1200" dirty="0" err="1" smtClean="0">
                <a:solidFill>
                  <a:schemeClr val="bg1"/>
                </a:solidFill>
              </a:rPr>
              <a:t>т.ч</a:t>
            </a:r>
            <a:r>
              <a:rPr lang="ru-RU" sz="1200" dirty="0" smtClean="0">
                <a:solidFill>
                  <a:schemeClr val="bg1"/>
                </a:solidFill>
              </a:rPr>
              <a:t>. филиалы). С Первоуральским, Лесным, </a:t>
            </a:r>
            <a:r>
              <a:rPr lang="ru-RU" sz="1200" dirty="0" err="1" smtClean="0">
                <a:solidFill>
                  <a:schemeClr val="bg1"/>
                </a:solidFill>
              </a:rPr>
              <a:t>Серовским</a:t>
            </a:r>
            <a:r>
              <a:rPr lang="ru-RU" sz="1200" dirty="0" smtClean="0">
                <a:solidFill>
                  <a:schemeClr val="bg1"/>
                </a:solidFill>
              </a:rPr>
              <a:t> филиалами проведен  </a:t>
            </a:r>
            <a:r>
              <a:rPr lang="ru-RU" sz="1200" dirty="0" err="1" smtClean="0">
                <a:solidFill>
                  <a:schemeClr val="bg1"/>
                </a:solidFill>
              </a:rPr>
              <a:t>вебинар</a:t>
            </a:r>
            <a:r>
              <a:rPr lang="ru-RU" sz="1200" dirty="0" smtClean="0">
                <a:solidFill>
                  <a:schemeClr val="bg1"/>
                </a:solidFill>
              </a:rPr>
              <a:t> ; остальные филиалы – выездное обучение; регистраторы и специалисты СВА обучены отдельно;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bg1"/>
                </a:solidFill>
              </a:rPr>
              <a:t>– 3 месяца у канцелярии и приемной дирекции работа шла параллельно в 2-х системах;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610EE-6218-4F28-AC44-7F1F7438E7AF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99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bg1"/>
                </a:solidFill>
              </a:rPr>
              <a:t>Несколько лет присматривались к разным системам – рассматривали разные (</a:t>
            </a:r>
            <a:r>
              <a:rPr lang="ru-RU" sz="1200" dirty="0" err="1" smtClean="0">
                <a:solidFill>
                  <a:schemeClr val="bg1"/>
                </a:solidFill>
              </a:rPr>
              <a:t>демо</a:t>
            </a:r>
            <a:r>
              <a:rPr lang="ru-RU" sz="1200" dirty="0" smtClean="0">
                <a:solidFill>
                  <a:schemeClr val="bg1"/>
                </a:solidFill>
              </a:rPr>
              <a:t> версии, конференции (в </a:t>
            </a:r>
            <a:r>
              <a:rPr lang="ru-RU" sz="1200" dirty="0" err="1" smtClean="0">
                <a:solidFill>
                  <a:schemeClr val="bg1"/>
                </a:solidFill>
              </a:rPr>
              <a:t>т.ч</a:t>
            </a:r>
            <a:r>
              <a:rPr lang="ru-RU" sz="1200" dirty="0" smtClean="0">
                <a:solidFill>
                  <a:schemeClr val="bg1"/>
                </a:solidFill>
              </a:rPr>
              <a:t>. Ежегодная конференция в Москве</a:t>
            </a:r>
            <a:r>
              <a:rPr lang="ru-RU" sz="1200" baseline="0" dirty="0" smtClean="0">
                <a:solidFill>
                  <a:schemeClr val="bg1"/>
                </a:solidFill>
              </a:rPr>
              <a:t> – ЭОС)</a:t>
            </a:r>
            <a:r>
              <a:rPr lang="ru-RU" sz="1200" dirty="0" smtClean="0">
                <a:solidFill>
                  <a:schemeClr val="bg1"/>
                </a:solidFill>
              </a:rPr>
              <a:t>, форумы (Тюмень)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bg1"/>
                </a:solidFill>
              </a:rPr>
              <a:t>За</a:t>
            </a:r>
            <a:r>
              <a:rPr lang="ru-RU" sz="1200" baseline="0" dirty="0" smtClean="0">
                <a:solidFill>
                  <a:schemeClr val="bg1"/>
                </a:solidFill>
              </a:rPr>
              <a:t> 2 месяца о</a:t>
            </a:r>
            <a:r>
              <a:rPr lang="ru-RU" sz="1200" dirty="0" smtClean="0">
                <a:solidFill>
                  <a:schemeClr val="bg1"/>
                </a:solidFill>
              </a:rPr>
              <a:t>бучены все подразделения (в </a:t>
            </a:r>
            <a:r>
              <a:rPr lang="ru-RU" sz="1200" dirty="0" err="1" smtClean="0">
                <a:solidFill>
                  <a:schemeClr val="bg1"/>
                </a:solidFill>
              </a:rPr>
              <a:t>т.ч</a:t>
            </a:r>
            <a:r>
              <a:rPr lang="ru-RU" sz="1200" dirty="0" smtClean="0">
                <a:solidFill>
                  <a:schemeClr val="bg1"/>
                </a:solidFill>
              </a:rPr>
              <a:t>. филиалы). С Первоуральским, Лесным, </a:t>
            </a:r>
            <a:r>
              <a:rPr lang="ru-RU" sz="1200" dirty="0" err="1" smtClean="0">
                <a:solidFill>
                  <a:schemeClr val="bg1"/>
                </a:solidFill>
              </a:rPr>
              <a:t>Серовским</a:t>
            </a:r>
            <a:r>
              <a:rPr lang="ru-RU" sz="1200" dirty="0" smtClean="0">
                <a:solidFill>
                  <a:schemeClr val="bg1"/>
                </a:solidFill>
              </a:rPr>
              <a:t> филиалами проведен  </a:t>
            </a:r>
            <a:r>
              <a:rPr lang="ru-RU" sz="1200" dirty="0" err="1" smtClean="0">
                <a:solidFill>
                  <a:schemeClr val="bg1"/>
                </a:solidFill>
              </a:rPr>
              <a:t>вебинар</a:t>
            </a:r>
            <a:r>
              <a:rPr lang="ru-RU" sz="1200" dirty="0" smtClean="0">
                <a:solidFill>
                  <a:schemeClr val="bg1"/>
                </a:solidFill>
              </a:rPr>
              <a:t> ; остальные филиалы – выездное обучение; регистраторы и специалисты СВА обучены отдельно;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bg1"/>
                </a:solidFill>
              </a:rPr>
              <a:t>– 3 месяца у канцелярии и приемной дирекции работа шла параллельно в 2-х системах;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610EE-6218-4F28-AC44-7F1F7438E7AF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99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bg1"/>
                </a:solidFill>
              </a:rPr>
              <a:t>Несколько лет присматривались к разным системам – рассматривали разные (</a:t>
            </a:r>
            <a:r>
              <a:rPr lang="ru-RU" sz="1200" dirty="0" err="1" smtClean="0">
                <a:solidFill>
                  <a:schemeClr val="bg1"/>
                </a:solidFill>
              </a:rPr>
              <a:t>демо</a:t>
            </a:r>
            <a:r>
              <a:rPr lang="ru-RU" sz="1200" dirty="0" smtClean="0">
                <a:solidFill>
                  <a:schemeClr val="bg1"/>
                </a:solidFill>
              </a:rPr>
              <a:t> версии, конференции (в </a:t>
            </a:r>
            <a:r>
              <a:rPr lang="ru-RU" sz="1200" dirty="0" err="1" smtClean="0">
                <a:solidFill>
                  <a:schemeClr val="bg1"/>
                </a:solidFill>
              </a:rPr>
              <a:t>т.ч</a:t>
            </a:r>
            <a:r>
              <a:rPr lang="ru-RU" sz="1200" dirty="0" smtClean="0">
                <a:solidFill>
                  <a:schemeClr val="bg1"/>
                </a:solidFill>
              </a:rPr>
              <a:t>. Ежегодная конференция в Москве</a:t>
            </a:r>
            <a:r>
              <a:rPr lang="ru-RU" sz="1200" baseline="0" dirty="0" smtClean="0">
                <a:solidFill>
                  <a:schemeClr val="bg1"/>
                </a:solidFill>
              </a:rPr>
              <a:t> – ЭОС)</a:t>
            </a:r>
            <a:r>
              <a:rPr lang="ru-RU" sz="1200" dirty="0" smtClean="0">
                <a:solidFill>
                  <a:schemeClr val="bg1"/>
                </a:solidFill>
              </a:rPr>
              <a:t>, форумы (Тюмень)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bg1"/>
                </a:solidFill>
              </a:rPr>
              <a:t>За</a:t>
            </a:r>
            <a:r>
              <a:rPr lang="ru-RU" sz="1200" baseline="0" dirty="0" smtClean="0">
                <a:solidFill>
                  <a:schemeClr val="bg1"/>
                </a:solidFill>
              </a:rPr>
              <a:t> 2 месяца о</a:t>
            </a:r>
            <a:r>
              <a:rPr lang="ru-RU" sz="1200" dirty="0" smtClean="0">
                <a:solidFill>
                  <a:schemeClr val="bg1"/>
                </a:solidFill>
              </a:rPr>
              <a:t>бучены все подразделения (в </a:t>
            </a:r>
            <a:r>
              <a:rPr lang="ru-RU" sz="1200" dirty="0" err="1" smtClean="0">
                <a:solidFill>
                  <a:schemeClr val="bg1"/>
                </a:solidFill>
              </a:rPr>
              <a:t>т.ч</a:t>
            </a:r>
            <a:r>
              <a:rPr lang="ru-RU" sz="1200" dirty="0" smtClean="0">
                <a:solidFill>
                  <a:schemeClr val="bg1"/>
                </a:solidFill>
              </a:rPr>
              <a:t>. филиалы). С Первоуральским, Лесным, </a:t>
            </a:r>
            <a:r>
              <a:rPr lang="ru-RU" sz="1200" dirty="0" err="1" smtClean="0">
                <a:solidFill>
                  <a:schemeClr val="bg1"/>
                </a:solidFill>
              </a:rPr>
              <a:t>Серовским</a:t>
            </a:r>
            <a:r>
              <a:rPr lang="ru-RU" sz="1200" dirty="0" smtClean="0">
                <a:solidFill>
                  <a:schemeClr val="bg1"/>
                </a:solidFill>
              </a:rPr>
              <a:t> филиалами проведен  </a:t>
            </a:r>
            <a:r>
              <a:rPr lang="ru-RU" sz="1200" dirty="0" err="1" smtClean="0">
                <a:solidFill>
                  <a:schemeClr val="bg1"/>
                </a:solidFill>
              </a:rPr>
              <a:t>вебинар</a:t>
            </a:r>
            <a:r>
              <a:rPr lang="ru-RU" sz="1200" dirty="0" smtClean="0">
                <a:solidFill>
                  <a:schemeClr val="bg1"/>
                </a:solidFill>
              </a:rPr>
              <a:t> ; остальные филиалы – выездное обучение; регистраторы и специалисты СВА обучены отдельно;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bg1"/>
                </a:solidFill>
              </a:rPr>
              <a:t>– 3 месяца у канцелярии и приемной дирекции работа шла параллельно в 2-х системах;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610EE-6218-4F28-AC44-7F1F7438E7AF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99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bg1"/>
                </a:solidFill>
              </a:rPr>
              <a:t>Несколько лет присматривались к разным системам – рассматривали разные (</a:t>
            </a:r>
            <a:r>
              <a:rPr lang="ru-RU" sz="1200" dirty="0" err="1" smtClean="0">
                <a:solidFill>
                  <a:schemeClr val="bg1"/>
                </a:solidFill>
              </a:rPr>
              <a:t>демо</a:t>
            </a:r>
            <a:r>
              <a:rPr lang="ru-RU" sz="1200" dirty="0" smtClean="0">
                <a:solidFill>
                  <a:schemeClr val="bg1"/>
                </a:solidFill>
              </a:rPr>
              <a:t> версии, конференции (в </a:t>
            </a:r>
            <a:r>
              <a:rPr lang="ru-RU" sz="1200" dirty="0" err="1" smtClean="0">
                <a:solidFill>
                  <a:schemeClr val="bg1"/>
                </a:solidFill>
              </a:rPr>
              <a:t>т.ч</a:t>
            </a:r>
            <a:r>
              <a:rPr lang="ru-RU" sz="1200" dirty="0" smtClean="0">
                <a:solidFill>
                  <a:schemeClr val="bg1"/>
                </a:solidFill>
              </a:rPr>
              <a:t>. Ежегодная конференция в Москве</a:t>
            </a:r>
            <a:r>
              <a:rPr lang="ru-RU" sz="1200" baseline="0" dirty="0" smtClean="0">
                <a:solidFill>
                  <a:schemeClr val="bg1"/>
                </a:solidFill>
              </a:rPr>
              <a:t> – ЭОС)</a:t>
            </a:r>
            <a:r>
              <a:rPr lang="ru-RU" sz="1200" dirty="0" smtClean="0">
                <a:solidFill>
                  <a:schemeClr val="bg1"/>
                </a:solidFill>
              </a:rPr>
              <a:t>, форумы (Тюмень)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bg1"/>
                </a:solidFill>
              </a:rPr>
              <a:t>За</a:t>
            </a:r>
            <a:r>
              <a:rPr lang="ru-RU" sz="1200" baseline="0" dirty="0" smtClean="0">
                <a:solidFill>
                  <a:schemeClr val="bg1"/>
                </a:solidFill>
              </a:rPr>
              <a:t> 2 месяца о</a:t>
            </a:r>
            <a:r>
              <a:rPr lang="ru-RU" sz="1200" dirty="0" smtClean="0">
                <a:solidFill>
                  <a:schemeClr val="bg1"/>
                </a:solidFill>
              </a:rPr>
              <a:t>бучены все подразделения (в </a:t>
            </a:r>
            <a:r>
              <a:rPr lang="ru-RU" sz="1200" dirty="0" err="1" smtClean="0">
                <a:solidFill>
                  <a:schemeClr val="bg1"/>
                </a:solidFill>
              </a:rPr>
              <a:t>т.ч</a:t>
            </a:r>
            <a:r>
              <a:rPr lang="ru-RU" sz="1200" dirty="0" smtClean="0">
                <a:solidFill>
                  <a:schemeClr val="bg1"/>
                </a:solidFill>
              </a:rPr>
              <a:t>. филиалы). С Первоуральским, Лесным, </a:t>
            </a:r>
            <a:r>
              <a:rPr lang="ru-RU" sz="1200" dirty="0" err="1" smtClean="0">
                <a:solidFill>
                  <a:schemeClr val="bg1"/>
                </a:solidFill>
              </a:rPr>
              <a:t>Серовским</a:t>
            </a:r>
            <a:r>
              <a:rPr lang="ru-RU" sz="1200" dirty="0" smtClean="0">
                <a:solidFill>
                  <a:schemeClr val="bg1"/>
                </a:solidFill>
              </a:rPr>
              <a:t> филиалами проведен  </a:t>
            </a:r>
            <a:r>
              <a:rPr lang="ru-RU" sz="1200" dirty="0" err="1" smtClean="0">
                <a:solidFill>
                  <a:schemeClr val="bg1"/>
                </a:solidFill>
              </a:rPr>
              <a:t>вебинар</a:t>
            </a:r>
            <a:r>
              <a:rPr lang="ru-RU" sz="1200" dirty="0" smtClean="0">
                <a:solidFill>
                  <a:schemeClr val="bg1"/>
                </a:solidFill>
              </a:rPr>
              <a:t> ; остальные филиалы – выездное обучение; регистраторы и специалисты СВА обучены отдельно;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bg1"/>
                </a:solidFill>
              </a:rPr>
              <a:t>– 3 месяца у канцелярии и приемной дирекции работа шла параллельно в 2-х системах;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610EE-6218-4F28-AC44-7F1F7438E7AF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99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3D819-70C9-41AC-A8C9-6409536EABBC}" type="datetimeFigureOut">
              <a:rPr lang="ru-RU" smtClean="0"/>
              <a:t>22.03.2015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569-ABF4-41B7-8A70-09FCF12FE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077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3D819-70C9-41AC-A8C9-6409536EABBC}" type="datetimeFigureOut">
              <a:rPr lang="ru-RU" smtClean="0"/>
              <a:t>22.03.2015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569-ABF4-41B7-8A70-09FCF12FE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464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3D819-70C9-41AC-A8C9-6409536EABBC}" type="datetimeFigureOut">
              <a:rPr lang="ru-RU" smtClean="0"/>
              <a:t>22.03.2015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569-ABF4-41B7-8A70-09FCF12FE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112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3D819-70C9-41AC-A8C9-6409536EABBC}" type="datetimeFigureOut">
              <a:rPr lang="ru-RU" smtClean="0"/>
              <a:t>22.03.2015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569-ABF4-41B7-8A70-09FCF12FE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622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3D819-70C9-41AC-A8C9-6409536EABBC}" type="datetimeFigureOut">
              <a:rPr lang="ru-RU" smtClean="0"/>
              <a:t>22.03.2015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569-ABF4-41B7-8A70-09FCF12FE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449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3D819-70C9-41AC-A8C9-6409536EABBC}" type="datetimeFigureOut">
              <a:rPr lang="ru-RU" smtClean="0"/>
              <a:t>22.03.2015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569-ABF4-41B7-8A70-09FCF12FE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004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3D819-70C9-41AC-A8C9-6409536EABBC}" type="datetimeFigureOut">
              <a:rPr lang="ru-RU" smtClean="0"/>
              <a:t>22.03.2015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569-ABF4-41B7-8A70-09FCF12FE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453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3D819-70C9-41AC-A8C9-6409536EABBC}" type="datetimeFigureOut">
              <a:rPr lang="ru-RU" smtClean="0"/>
              <a:t>22.03.2015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569-ABF4-41B7-8A70-09FCF12FE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80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3D819-70C9-41AC-A8C9-6409536EABBC}" type="datetimeFigureOut">
              <a:rPr lang="ru-RU" smtClean="0"/>
              <a:t>22.03.2015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569-ABF4-41B7-8A70-09FCF12FE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666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3D819-70C9-41AC-A8C9-6409536EABBC}" type="datetimeFigureOut">
              <a:rPr lang="ru-RU" smtClean="0"/>
              <a:t>22.03.2015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569-ABF4-41B7-8A70-09FCF12FE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55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3D819-70C9-41AC-A8C9-6409536EABBC}" type="datetimeFigureOut">
              <a:rPr lang="ru-RU" smtClean="0"/>
              <a:t>22.03.2015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569-ABF4-41B7-8A70-09FCF12FE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752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3D819-70C9-41AC-A8C9-6409536EABBC}" type="datetimeFigureOut">
              <a:rPr lang="ru-RU" smtClean="0"/>
              <a:t>22.03.2015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00569-ABF4-41B7-8A70-09FCF12FE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65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jpg"/><Relationship Id="rId18" Type="http://schemas.openxmlformats.org/officeDocument/2006/relationships/image" Target="../media/image46.jpg"/><Relationship Id="rId26" Type="http://schemas.openxmlformats.org/officeDocument/2006/relationships/image" Target="../media/image54.jpg"/><Relationship Id="rId39" Type="http://schemas.openxmlformats.org/officeDocument/2006/relationships/image" Target="../media/image67.jpg"/><Relationship Id="rId21" Type="http://schemas.openxmlformats.org/officeDocument/2006/relationships/image" Target="../media/image49.jpg"/><Relationship Id="rId34" Type="http://schemas.openxmlformats.org/officeDocument/2006/relationships/image" Target="../media/image62.jpg"/><Relationship Id="rId42" Type="http://schemas.openxmlformats.org/officeDocument/2006/relationships/image" Target="../media/image70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44.jpg"/><Relationship Id="rId20" Type="http://schemas.openxmlformats.org/officeDocument/2006/relationships/image" Target="../media/image48.jpg"/><Relationship Id="rId29" Type="http://schemas.openxmlformats.org/officeDocument/2006/relationships/image" Target="../media/image57.jpg"/><Relationship Id="rId41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11" Type="http://schemas.openxmlformats.org/officeDocument/2006/relationships/image" Target="../media/image39.jpg"/><Relationship Id="rId24" Type="http://schemas.openxmlformats.org/officeDocument/2006/relationships/image" Target="../media/image52.jpg"/><Relationship Id="rId32" Type="http://schemas.openxmlformats.org/officeDocument/2006/relationships/image" Target="../media/image60.jpg"/><Relationship Id="rId37" Type="http://schemas.openxmlformats.org/officeDocument/2006/relationships/image" Target="../media/image65.jpg"/><Relationship Id="rId40" Type="http://schemas.openxmlformats.org/officeDocument/2006/relationships/image" Target="../media/image68.jpg"/><Relationship Id="rId5" Type="http://schemas.openxmlformats.org/officeDocument/2006/relationships/image" Target="../media/image33.jpg"/><Relationship Id="rId15" Type="http://schemas.openxmlformats.org/officeDocument/2006/relationships/image" Target="../media/image43.jpg"/><Relationship Id="rId23" Type="http://schemas.openxmlformats.org/officeDocument/2006/relationships/image" Target="../media/image51.png"/><Relationship Id="rId28" Type="http://schemas.openxmlformats.org/officeDocument/2006/relationships/image" Target="../media/image56.jpg"/><Relationship Id="rId36" Type="http://schemas.openxmlformats.org/officeDocument/2006/relationships/image" Target="../media/image64.jpg"/><Relationship Id="rId10" Type="http://schemas.openxmlformats.org/officeDocument/2006/relationships/image" Target="../media/image38.jpg"/><Relationship Id="rId19" Type="http://schemas.openxmlformats.org/officeDocument/2006/relationships/image" Target="../media/image47.jpg"/><Relationship Id="rId31" Type="http://schemas.openxmlformats.org/officeDocument/2006/relationships/image" Target="../media/image59.jpg"/><Relationship Id="rId4" Type="http://schemas.openxmlformats.org/officeDocument/2006/relationships/image" Target="../media/image32.jpg"/><Relationship Id="rId9" Type="http://schemas.openxmlformats.org/officeDocument/2006/relationships/image" Target="../media/image37.jpg"/><Relationship Id="rId14" Type="http://schemas.openxmlformats.org/officeDocument/2006/relationships/image" Target="../media/image42.jpg"/><Relationship Id="rId22" Type="http://schemas.openxmlformats.org/officeDocument/2006/relationships/image" Target="../media/image50.jpg"/><Relationship Id="rId27" Type="http://schemas.openxmlformats.org/officeDocument/2006/relationships/image" Target="../media/image55.jpg"/><Relationship Id="rId30" Type="http://schemas.openxmlformats.org/officeDocument/2006/relationships/image" Target="../media/image58.jpg"/><Relationship Id="rId35" Type="http://schemas.openxmlformats.org/officeDocument/2006/relationships/image" Target="../media/image63.jpg"/><Relationship Id="rId8" Type="http://schemas.openxmlformats.org/officeDocument/2006/relationships/image" Target="../media/image36.jpg"/><Relationship Id="rId3" Type="http://schemas.openxmlformats.org/officeDocument/2006/relationships/image" Target="../media/image4.png"/><Relationship Id="rId12" Type="http://schemas.openxmlformats.org/officeDocument/2006/relationships/image" Target="../media/image40.jpg"/><Relationship Id="rId17" Type="http://schemas.openxmlformats.org/officeDocument/2006/relationships/image" Target="../media/image45.jpg"/><Relationship Id="rId25" Type="http://schemas.openxmlformats.org/officeDocument/2006/relationships/image" Target="../media/image53.jpg"/><Relationship Id="rId33" Type="http://schemas.openxmlformats.org/officeDocument/2006/relationships/image" Target="../media/image61.jpg"/><Relationship Id="rId38" Type="http://schemas.openxmlformats.org/officeDocument/2006/relationships/image" Target="../media/image6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tfoms.e-burg.ru/" TargetMode="External"/><Relationship Id="rId4" Type="http://schemas.openxmlformats.org/officeDocument/2006/relationships/hyperlink" Target="mailto:iaroshev@tfoms.e-burg.r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607479"/>
            <a:ext cx="5364088" cy="1309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2392" y="2164200"/>
            <a:ext cx="8424936" cy="3240360"/>
          </a:xfrm>
        </p:spPr>
        <p:txBody>
          <a:bodyPr>
            <a:noAutofit/>
          </a:bodyPr>
          <a:lstStyle/>
          <a:p>
            <a:pPr algn="l"/>
            <a:r>
              <a:rPr lang="ru-RU" sz="3600" dirty="0">
                <a:solidFill>
                  <a:schemeClr val="bg1"/>
                </a:solidFill>
                <a:latin typeface="+mn-lt"/>
                <a:cs typeface="Arial" pitchFamily="34" charset="0"/>
              </a:rPr>
              <a:t>Проект внедрения EOS4SP в ТФОМС Свердловской </a:t>
            </a:r>
            <a:r>
              <a:rPr lang="ru-RU" sz="3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области </a:t>
            </a:r>
            <a:r>
              <a:rPr lang="ru-RU" sz="3600" dirty="0">
                <a:solidFill>
                  <a:schemeClr val="bg1"/>
                </a:solidFill>
                <a:latin typeface="+mn-lt"/>
                <a:cs typeface="Arial" pitchFamily="34" charset="0"/>
              </a:rPr>
              <a:t/>
            </a:r>
            <a:br>
              <a:rPr lang="ru-RU" sz="3600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ru-RU" sz="3600" dirty="0">
                <a:solidFill>
                  <a:schemeClr val="bg1"/>
                </a:solidFill>
                <a:latin typeface="+mn-lt"/>
                <a:cs typeface="Arial" pitchFamily="34" charset="0"/>
              </a:rPr>
              <a:t>Автоматизация работы с документами: входящие, исходящие, согласование, контроль </a:t>
            </a:r>
            <a:r>
              <a:rPr lang="ru-RU" sz="3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поручений </a:t>
            </a:r>
            <a:br>
              <a:rPr lang="ru-RU" sz="3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endParaRPr lang="ru-RU" sz="180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27414"/>
            <a:ext cx="3563889" cy="11547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5" descr="D:\Ольга Виноградова\!Т\ТФОМС\Презентация\Картинки для презентации\Лого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07479"/>
            <a:ext cx="4068914" cy="130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863895" y="5447754"/>
            <a:ext cx="7272808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Зам.начальника</a:t>
            </a:r>
            <a:r>
              <a:rPr lang="ru-RU" sz="24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отдела </a:t>
            </a:r>
          </a:p>
          <a:p>
            <a:pPr algn="r"/>
            <a:r>
              <a:rPr lang="ru-RU" sz="2400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орг.работы</a:t>
            </a:r>
            <a:r>
              <a:rPr lang="ru-RU" sz="24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и документооборота</a:t>
            </a:r>
          </a:p>
          <a:p>
            <a:pPr algn="r"/>
            <a:r>
              <a:rPr lang="ru-RU" sz="24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Ярошевская Н.Э.</a:t>
            </a:r>
            <a:endParaRPr lang="ru-RU" sz="240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827584" y="5417840"/>
            <a:ext cx="3518498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«Конференция по электронному документообороту»,</a:t>
            </a:r>
          </a:p>
          <a:p>
            <a:pPr algn="r"/>
            <a:r>
              <a:rPr lang="ru-RU" sz="24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24 марта 2015г., </a:t>
            </a:r>
            <a:r>
              <a:rPr lang="ru-RU" sz="2400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г.Уфа</a:t>
            </a:r>
            <a:endParaRPr lang="ru-RU" sz="240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2717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2339752" y="7434"/>
            <a:ext cx="6804248" cy="829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dirty="0" smtClean="0">
                <a:solidFill>
                  <a:srgbClr val="0070C0"/>
                </a:solidFill>
              </a:rPr>
              <a:t>Телефонные справочники…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4" b="33081"/>
          <a:stretch/>
        </p:blipFill>
        <p:spPr bwMode="auto">
          <a:xfrm>
            <a:off x="87288" y="1380549"/>
            <a:ext cx="9036496" cy="3006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670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2339752" y="7434"/>
            <a:ext cx="6804248" cy="829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dirty="0" smtClean="0">
                <a:solidFill>
                  <a:srgbClr val="0070C0"/>
                </a:solidFill>
              </a:rPr>
              <a:t>Телефонный справочник…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0" b="10586"/>
          <a:stretch/>
        </p:blipFill>
        <p:spPr bwMode="auto">
          <a:xfrm>
            <a:off x="0" y="1484555"/>
            <a:ext cx="9144000" cy="407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888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2339752" y="7434"/>
            <a:ext cx="6804248" cy="829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dirty="0" smtClean="0">
                <a:solidFill>
                  <a:srgbClr val="0070C0"/>
                </a:solidFill>
              </a:rPr>
              <a:t>Дополнительные  сайты…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" b="29307"/>
          <a:stretch/>
        </p:blipFill>
        <p:spPr bwMode="auto">
          <a:xfrm>
            <a:off x="251520" y="1077685"/>
            <a:ext cx="8675440" cy="335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611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2339752" y="7434"/>
            <a:ext cx="6804248" cy="829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dirty="0" smtClean="0">
                <a:solidFill>
                  <a:srgbClr val="0070C0"/>
                </a:solidFill>
              </a:rPr>
              <a:t>Рабочее место…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7" b="3850"/>
          <a:stretch/>
        </p:blipFill>
        <p:spPr bwMode="auto">
          <a:xfrm>
            <a:off x="107504" y="1387736"/>
            <a:ext cx="8979474" cy="4593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87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2339752" y="7434"/>
            <a:ext cx="6804248" cy="829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dirty="0" smtClean="0">
                <a:solidFill>
                  <a:srgbClr val="0070C0"/>
                </a:solidFill>
              </a:rPr>
              <a:t>Поиск документов…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8"/>
          <a:stretch/>
        </p:blipFill>
        <p:spPr bwMode="auto">
          <a:xfrm>
            <a:off x="107504" y="980728"/>
            <a:ext cx="8894982" cy="5274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242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2339752" y="7434"/>
            <a:ext cx="6804248" cy="829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dirty="0" smtClean="0">
                <a:solidFill>
                  <a:srgbClr val="0070C0"/>
                </a:solidFill>
              </a:rPr>
              <a:t>Карточка документа…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" b="4785"/>
          <a:stretch/>
        </p:blipFill>
        <p:spPr bwMode="auto">
          <a:xfrm>
            <a:off x="123310" y="968830"/>
            <a:ext cx="9017732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71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2339752" y="260648"/>
            <a:ext cx="6804248" cy="829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dirty="0" smtClean="0">
                <a:solidFill>
                  <a:srgbClr val="0070C0"/>
                </a:solidFill>
              </a:rPr>
              <a:t>Конфиденциальный документ …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31"/>
          <a:stretch/>
        </p:blipFill>
        <p:spPr bwMode="auto">
          <a:xfrm>
            <a:off x="0" y="1275797"/>
            <a:ext cx="9144000" cy="412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62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5" b="18031"/>
          <a:stretch/>
        </p:blipFill>
        <p:spPr bwMode="auto">
          <a:xfrm>
            <a:off x="0" y="1335314"/>
            <a:ext cx="9144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339752" y="260648"/>
            <a:ext cx="6804248" cy="829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dirty="0" smtClean="0">
                <a:solidFill>
                  <a:srgbClr val="0070C0"/>
                </a:solidFill>
              </a:rPr>
              <a:t>Конфиденциальный документ …</a:t>
            </a:r>
            <a:endParaRPr lang="ru-RU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0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2339752" y="7434"/>
            <a:ext cx="6804248" cy="829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dirty="0" smtClean="0">
                <a:solidFill>
                  <a:srgbClr val="0070C0"/>
                </a:solidFill>
              </a:rPr>
              <a:t>Мои задачи и поручения…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6" b="3303"/>
          <a:stretch/>
        </p:blipFill>
        <p:spPr bwMode="auto">
          <a:xfrm>
            <a:off x="0" y="1341912"/>
            <a:ext cx="9144000" cy="4738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86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2339752" y="7434"/>
            <a:ext cx="6804248" cy="829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dirty="0" smtClean="0">
                <a:solidFill>
                  <a:srgbClr val="0070C0"/>
                </a:solidFill>
              </a:rPr>
              <a:t>Поручено МНОЙ…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3" t="12426" r="6501" b="6209"/>
          <a:stretch/>
        </p:blipFill>
        <p:spPr bwMode="auto">
          <a:xfrm>
            <a:off x="-108520" y="1268760"/>
            <a:ext cx="9153607" cy="437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63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2339752" y="7434"/>
            <a:ext cx="6804248" cy="829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dirty="0" smtClean="0">
                <a:solidFill>
                  <a:srgbClr val="0070C0"/>
                </a:solidFill>
              </a:rPr>
              <a:t>Хронология…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3473" y="861039"/>
            <a:ext cx="8739927" cy="63709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ТФОМС организован в 1993 году (1993-1997 – регистрация «ручная») во всех подразделениях;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С </a:t>
            </a:r>
            <a:r>
              <a:rPr lang="ru-RU" sz="2000" dirty="0" smtClean="0">
                <a:solidFill>
                  <a:srgbClr val="FFC000"/>
                </a:solidFill>
              </a:rPr>
              <a:t>1997г.</a:t>
            </a:r>
            <a:r>
              <a:rPr lang="ru-RU" sz="2000" dirty="0" smtClean="0">
                <a:solidFill>
                  <a:schemeClr val="bg1"/>
                </a:solidFill>
              </a:rPr>
              <a:t> - использовалась система «Дело» (13 </a:t>
            </a:r>
            <a:r>
              <a:rPr lang="ru-RU" sz="2000" dirty="0" smtClean="0">
                <a:solidFill>
                  <a:schemeClr val="bg1"/>
                </a:solidFill>
              </a:rPr>
              <a:t>лицензий, только регистрация документов и частичный контроль – в  дирекции </a:t>
            </a:r>
            <a:r>
              <a:rPr lang="ru-RU" sz="2000" dirty="0" smtClean="0">
                <a:solidFill>
                  <a:schemeClr val="bg1"/>
                </a:solidFill>
              </a:rPr>
              <a:t>и </a:t>
            </a:r>
            <a:r>
              <a:rPr lang="ru-RU" sz="2000" dirty="0" smtClean="0">
                <a:solidFill>
                  <a:schemeClr val="bg1"/>
                </a:solidFill>
              </a:rPr>
              <a:t>Екатеринбургском филиале), </a:t>
            </a:r>
            <a:r>
              <a:rPr lang="ru-RU" sz="2000" dirty="0" smtClean="0">
                <a:solidFill>
                  <a:schemeClr val="bg1"/>
                </a:solidFill>
              </a:rPr>
              <a:t>остальные филиалы – регистрация «ручная»;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FFC000"/>
                </a:solidFill>
              </a:rPr>
              <a:t>2012г.</a:t>
            </a:r>
            <a:r>
              <a:rPr lang="ru-RU" sz="2000" dirty="0" smtClean="0">
                <a:solidFill>
                  <a:schemeClr val="bg1"/>
                </a:solidFill>
              </a:rPr>
              <a:t> – в дирекции вводится «немножко электронный документооборот» - регистрация </a:t>
            </a:r>
            <a:r>
              <a:rPr lang="ru-RU" sz="2000" dirty="0" smtClean="0">
                <a:solidFill>
                  <a:schemeClr val="bg1"/>
                </a:solidFill>
              </a:rPr>
              <a:t>документов </a:t>
            </a:r>
            <a:r>
              <a:rPr lang="ru-RU" sz="2000" dirty="0" smtClean="0">
                <a:solidFill>
                  <a:schemeClr val="bg1"/>
                </a:solidFill>
              </a:rPr>
              <a:t>в </a:t>
            </a:r>
            <a:r>
              <a:rPr lang="ru-RU" sz="2000" dirty="0" smtClean="0">
                <a:solidFill>
                  <a:schemeClr val="bg1"/>
                </a:solidFill>
              </a:rPr>
              <a:t>системе Дело, сканирование документов (не всех!), хранение сканов </a:t>
            </a:r>
            <a:r>
              <a:rPr lang="en-US" sz="2000" dirty="0" smtClean="0">
                <a:solidFill>
                  <a:schemeClr val="bg1"/>
                </a:solidFill>
              </a:rPr>
              <a:t>(</a:t>
            </a:r>
            <a:r>
              <a:rPr lang="ru-RU" sz="2000" dirty="0" smtClean="0">
                <a:solidFill>
                  <a:schemeClr val="bg1"/>
                </a:solidFill>
              </a:rPr>
              <a:t>формат *.</a:t>
            </a:r>
            <a:r>
              <a:rPr lang="en-US" sz="2000" dirty="0" smtClean="0">
                <a:solidFill>
                  <a:schemeClr val="bg1"/>
                </a:solidFill>
              </a:rPr>
              <a:t>pdf) </a:t>
            </a:r>
            <a:r>
              <a:rPr lang="ru-RU" sz="2000" dirty="0" smtClean="0">
                <a:solidFill>
                  <a:schemeClr val="bg1"/>
                </a:solidFill>
              </a:rPr>
              <a:t>документов на сетевом диске, </a:t>
            </a:r>
            <a:r>
              <a:rPr lang="ru-RU" sz="2000" dirty="0" smtClean="0">
                <a:solidFill>
                  <a:schemeClr val="bg1"/>
                </a:solidFill>
              </a:rPr>
              <a:t>рассылка исполнителям гиперссылки на </a:t>
            </a:r>
            <a:r>
              <a:rPr lang="ru-RU" sz="2000" dirty="0" smtClean="0">
                <a:solidFill>
                  <a:schemeClr val="bg1"/>
                </a:solidFill>
              </a:rPr>
              <a:t>документ по </a:t>
            </a:r>
            <a:r>
              <a:rPr lang="en-US" sz="2000" dirty="0" smtClean="0">
                <a:solidFill>
                  <a:schemeClr val="bg1"/>
                </a:solidFill>
              </a:rPr>
              <a:t>e-mail</a:t>
            </a:r>
            <a:r>
              <a:rPr lang="ru-RU" sz="2000" dirty="0" smtClean="0">
                <a:solidFill>
                  <a:schemeClr val="bg1"/>
                </a:solidFill>
              </a:rPr>
              <a:t>;</a:t>
            </a:r>
            <a:endParaRPr lang="ru-RU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FFC000"/>
                </a:solidFill>
              </a:rPr>
              <a:t>2013 </a:t>
            </a:r>
            <a:r>
              <a:rPr lang="ru-RU" sz="2000" dirty="0" smtClean="0">
                <a:solidFill>
                  <a:schemeClr val="bg1"/>
                </a:solidFill>
              </a:rPr>
              <a:t>– проводится обследование </a:t>
            </a:r>
            <a:r>
              <a:rPr lang="ru-RU" sz="2000" dirty="0" smtClean="0">
                <a:solidFill>
                  <a:schemeClr val="bg1"/>
                </a:solidFill>
              </a:rPr>
              <a:t>документопотоков организации </a:t>
            </a:r>
            <a:r>
              <a:rPr lang="ru-RU" sz="2000" dirty="0" smtClean="0">
                <a:solidFill>
                  <a:schemeClr val="bg1"/>
                </a:solidFill>
              </a:rPr>
              <a:t>(«Офис-Док», </a:t>
            </a:r>
            <a:r>
              <a:rPr lang="ru-RU" sz="2000" dirty="0" err="1" smtClean="0">
                <a:solidFill>
                  <a:schemeClr val="bg1"/>
                </a:solidFill>
              </a:rPr>
              <a:t>г.Санкт</a:t>
            </a:r>
            <a:r>
              <a:rPr lang="ru-RU" sz="2000" dirty="0" smtClean="0">
                <a:solidFill>
                  <a:schemeClr val="bg1"/>
                </a:solidFill>
              </a:rPr>
              <a:t>-Петербург (партнер компании ЭОС, </a:t>
            </a:r>
            <a:r>
              <a:rPr lang="ru-RU" sz="2000" dirty="0" err="1" smtClean="0">
                <a:solidFill>
                  <a:schemeClr val="bg1"/>
                </a:solidFill>
              </a:rPr>
              <a:t>г.Москва</a:t>
            </a:r>
            <a:r>
              <a:rPr lang="ru-RU" sz="2000" dirty="0" smtClean="0">
                <a:solidFill>
                  <a:schemeClr val="bg1"/>
                </a:solidFill>
              </a:rPr>
              <a:t>));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FFC000"/>
                </a:solidFill>
              </a:rPr>
              <a:t>2013 </a:t>
            </a:r>
            <a:r>
              <a:rPr lang="ru-RU" sz="2000" dirty="0" smtClean="0">
                <a:solidFill>
                  <a:schemeClr val="bg1"/>
                </a:solidFill>
              </a:rPr>
              <a:t>– </a:t>
            </a:r>
            <a:r>
              <a:rPr lang="ru-RU" sz="2000" dirty="0" smtClean="0">
                <a:solidFill>
                  <a:schemeClr val="bg1"/>
                </a:solidFill>
              </a:rPr>
              <a:t>окончательный выбор </a:t>
            </a:r>
            <a:r>
              <a:rPr lang="ru-RU" sz="2000" dirty="0" smtClean="0">
                <a:solidFill>
                  <a:schemeClr val="bg1"/>
                </a:solidFill>
              </a:rPr>
              <a:t>СЭД и </a:t>
            </a:r>
            <a:r>
              <a:rPr lang="ru-RU" sz="2000" dirty="0" smtClean="0">
                <a:solidFill>
                  <a:schemeClr val="bg1"/>
                </a:solidFill>
              </a:rPr>
              <a:t>проведение конкурса </a:t>
            </a:r>
            <a:r>
              <a:rPr lang="ru-RU" sz="2000" dirty="0" smtClean="0">
                <a:solidFill>
                  <a:schemeClr val="bg1"/>
                </a:solidFill>
              </a:rPr>
              <a:t>на приобретение 270 лицензий;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FFC000"/>
                </a:solidFill>
              </a:rPr>
              <a:t>2014 </a:t>
            </a:r>
            <a:r>
              <a:rPr lang="ru-RU" sz="2000" dirty="0" smtClean="0">
                <a:solidFill>
                  <a:srgbClr val="FFC000"/>
                </a:solidFill>
              </a:rPr>
              <a:t>- </a:t>
            </a:r>
            <a:r>
              <a:rPr lang="ru-RU" sz="2000" dirty="0" smtClean="0">
                <a:solidFill>
                  <a:schemeClr val="bg1"/>
                </a:solidFill>
              </a:rPr>
              <a:t>внедрение </a:t>
            </a:r>
            <a:r>
              <a:rPr lang="ru-RU" sz="2000" dirty="0" smtClean="0">
                <a:solidFill>
                  <a:schemeClr val="bg1"/>
                </a:solidFill>
              </a:rPr>
              <a:t>системы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(компания «Офис-Док», </a:t>
            </a:r>
            <a:r>
              <a:rPr lang="ru-RU" sz="2000" dirty="0" err="1" smtClean="0">
                <a:solidFill>
                  <a:schemeClr val="bg1"/>
                </a:solidFill>
              </a:rPr>
              <a:t>г.Санкт</a:t>
            </a:r>
            <a:r>
              <a:rPr lang="ru-RU" sz="2000" dirty="0" smtClean="0">
                <a:solidFill>
                  <a:schemeClr val="bg1"/>
                </a:solidFill>
              </a:rPr>
              <a:t>-Петербург;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помощь компании «</a:t>
            </a:r>
            <a:r>
              <a:rPr lang="ru-RU" sz="2000" dirty="0" err="1" smtClean="0">
                <a:solidFill>
                  <a:schemeClr val="bg1"/>
                </a:solidFill>
              </a:rPr>
              <a:t>Медиалюкс</a:t>
            </a:r>
            <a:r>
              <a:rPr lang="ru-RU" sz="2000" dirty="0" smtClean="0">
                <a:solidFill>
                  <a:schemeClr val="bg1"/>
                </a:solidFill>
              </a:rPr>
              <a:t>», </a:t>
            </a:r>
            <a:r>
              <a:rPr lang="ru-RU" sz="2000" dirty="0" err="1" smtClean="0">
                <a:solidFill>
                  <a:schemeClr val="bg1"/>
                </a:solidFill>
              </a:rPr>
              <a:t>г.Уфа</a:t>
            </a:r>
            <a:r>
              <a:rPr lang="ru-RU" sz="2000" dirty="0" smtClean="0">
                <a:solidFill>
                  <a:schemeClr val="bg1"/>
                </a:solidFill>
              </a:rPr>
              <a:t>, партнеры компании ЭОС</a:t>
            </a:r>
            <a:r>
              <a:rPr lang="en-US" sz="2000" dirty="0" smtClean="0">
                <a:solidFill>
                  <a:schemeClr val="bg1"/>
                </a:solidFill>
              </a:rPr>
              <a:t>)</a:t>
            </a:r>
            <a:r>
              <a:rPr lang="ru-RU" sz="2000" dirty="0" smtClean="0">
                <a:solidFill>
                  <a:schemeClr val="bg1"/>
                </a:solidFill>
              </a:rPr>
              <a:t>; </a:t>
            </a:r>
            <a:endParaRPr lang="ru-RU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FFC000"/>
                </a:solidFill>
              </a:rPr>
              <a:t>с </a:t>
            </a:r>
            <a:r>
              <a:rPr lang="ru-RU" sz="2000" dirty="0" smtClean="0">
                <a:solidFill>
                  <a:srgbClr val="FFC000"/>
                </a:solidFill>
              </a:rPr>
              <a:t>01.07.2014 </a:t>
            </a:r>
            <a:r>
              <a:rPr lang="ru-RU" sz="2000" dirty="0" smtClean="0">
                <a:solidFill>
                  <a:schemeClr val="bg1"/>
                </a:solidFill>
              </a:rPr>
              <a:t>– </a:t>
            </a:r>
            <a:r>
              <a:rPr lang="ru-RU" sz="2000" b="1" dirty="0" smtClean="0">
                <a:solidFill>
                  <a:srgbClr val="FFC000"/>
                </a:solidFill>
              </a:rPr>
              <a:t>промышленная эксплуатация </a:t>
            </a:r>
            <a:r>
              <a:rPr lang="ru-RU" sz="2000" b="1" dirty="0" smtClean="0">
                <a:solidFill>
                  <a:srgbClr val="FFC000"/>
                </a:solidFill>
              </a:rPr>
              <a:t>системы</a:t>
            </a:r>
            <a:r>
              <a:rPr lang="ru-RU" sz="2000" b="1" dirty="0" smtClean="0">
                <a:solidFill>
                  <a:schemeClr val="bg1"/>
                </a:solidFill>
              </a:rPr>
              <a:t>;</a:t>
            </a:r>
            <a:endParaRPr lang="ru-RU" sz="2000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FFC000"/>
                </a:solidFill>
              </a:rPr>
              <a:t>2014</a:t>
            </a:r>
            <a:r>
              <a:rPr lang="ru-RU" sz="2000" dirty="0" smtClean="0">
                <a:solidFill>
                  <a:schemeClr val="bg1"/>
                </a:solidFill>
              </a:rPr>
              <a:t> – покупка недостающих сканеров и </a:t>
            </a:r>
            <a:r>
              <a:rPr lang="en-US" sz="2000" dirty="0" smtClean="0">
                <a:solidFill>
                  <a:schemeClr val="bg1"/>
                </a:solidFill>
              </a:rPr>
              <a:t>ABBYY Transformer+</a:t>
            </a:r>
            <a:r>
              <a:rPr lang="ru-RU" sz="2000" dirty="0" smtClean="0">
                <a:solidFill>
                  <a:schemeClr val="bg1"/>
                </a:solidFill>
              </a:rPr>
              <a:t>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FFC000"/>
                </a:solidFill>
              </a:rPr>
              <a:t>2015 </a:t>
            </a:r>
            <a:r>
              <a:rPr lang="ru-RU" sz="2000" dirty="0" smtClean="0">
                <a:solidFill>
                  <a:schemeClr val="bg1"/>
                </a:solidFill>
              </a:rPr>
              <a:t>– развитие системы (портал и </a:t>
            </a:r>
            <a:r>
              <a:rPr lang="ru-RU" sz="2000" dirty="0" err="1" smtClean="0">
                <a:solidFill>
                  <a:schemeClr val="bg1"/>
                </a:solidFill>
              </a:rPr>
              <a:t>доп.настройки</a:t>
            </a:r>
            <a:r>
              <a:rPr lang="ru-RU" sz="2000" dirty="0" smtClean="0">
                <a:solidFill>
                  <a:schemeClr val="bg1"/>
                </a:solidFill>
              </a:rPr>
              <a:t> СЭД).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6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sz="16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9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2339752" y="7434"/>
            <a:ext cx="6804248" cy="829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dirty="0" smtClean="0">
                <a:solidFill>
                  <a:srgbClr val="0070C0"/>
                </a:solidFill>
              </a:rPr>
              <a:t>Исполненные подчиненными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" b="3597"/>
          <a:stretch/>
        </p:blipFill>
        <p:spPr bwMode="auto">
          <a:xfrm>
            <a:off x="51395" y="1447800"/>
            <a:ext cx="9035988" cy="4778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726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2339752" y="7434"/>
            <a:ext cx="6804248" cy="829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dirty="0" smtClean="0">
                <a:solidFill>
                  <a:srgbClr val="0070C0"/>
                </a:solidFill>
              </a:rPr>
              <a:t>Дерево поручений…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6" t="14374" r="22338" b="11076"/>
          <a:stretch/>
        </p:blipFill>
        <p:spPr bwMode="auto">
          <a:xfrm>
            <a:off x="467544" y="836712"/>
            <a:ext cx="7929443" cy="585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00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2339752" y="7434"/>
            <a:ext cx="6804248" cy="829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dirty="0" smtClean="0">
                <a:solidFill>
                  <a:srgbClr val="0070C0"/>
                </a:solidFill>
              </a:rPr>
              <a:t>Жизнь документов…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01811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6" y="837753"/>
            <a:ext cx="9138726" cy="5711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36712"/>
            <a:ext cx="9140392" cy="571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33" y="807174"/>
            <a:ext cx="9196333" cy="5747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776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2339752" y="7434"/>
            <a:ext cx="6804248" cy="829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dirty="0" smtClean="0">
                <a:solidFill>
                  <a:srgbClr val="0070C0"/>
                </a:solidFill>
              </a:rPr>
              <a:t>Немного статистики…</a:t>
            </a:r>
            <a:endParaRPr lang="ru-RU" sz="4000" dirty="0">
              <a:solidFill>
                <a:srgbClr val="0070C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089059"/>
              </p:ext>
            </p:extLst>
          </p:nvPr>
        </p:nvGraphicFramePr>
        <p:xfrm>
          <a:off x="107504" y="1124744"/>
          <a:ext cx="5760640" cy="3202305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949758"/>
                <a:gridCol w="81088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Входящие конфиденциальные письма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3 474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Исходящие конфиденциальные письма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3 306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Входящие письма от медицинских организаций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1 942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Служебные записки по основной деятельности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1 941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Исходящие письма в медицинские организации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1 552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Входящие письма от страховых медицинских организаций системы ОМС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1 001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Входящие письма от ТФОМС других регионов РФ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631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Исходящие письма в страховые медицинские организации системы ОМС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608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Исходящие письма в ТФОМС другим регионам РФ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601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Приказы ТФОМС по основной деятельности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422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Конфиденциальные служебные записки по основной деятельности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404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Исходящие письма в Минздрав СО и Управление здравоохранения г. Екатеринбурга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390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Исходящие письма в суды, правоохранительные органы, военкоматы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368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Исходящие письма прочим организациям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309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Исходящие письма прочим организациям - коммерческие предложения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248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Письма Минздрава СО и Управления здравоохранения г. Екатеринбурга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238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-51354" y="692696"/>
            <a:ext cx="44941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/>
            <a:r>
              <a:rPr lang="ru-RU" sz="2400" b="1" u="sng" dirty="0" smtClean="0">
                <a:solidFill>
                  <a:srgbClr val="FFC000"/>
                </a:solidFill>
              </a:rPr>
              <a:t>Что у нас с документами:</a:t>
            </a:r>
            <a:endParaRPr lang="ru-RU" sz="2400" b="1" u="sng" dirty="0">
              <a:solidFill>
                <a:srgbClr val="FFC000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5436096" y="1124743"/>
            <a:ext cx="576064" cy="4320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476" y="903263"/>
            <a:ext cx="1809524" cy="2539682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780692"/>
              </p:ext>
            </p:extLst>
          </p:nvPr>
        </p:nvGraphicFramePr>
        <p:xfrm>
          <a:off x="3923928" y="4365104"/>
          <a:ext cx="5021949" cy="23977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42952"/>
                <a:gridCol w="278997"/>
              </a:tblGrid>
              <a:tr h="15959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Отдел организации контроля объемов  и качества медицинской помощи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79" marR="7979" marT="7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1348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79" marR="7979" marT="7979" marB="0" anchor="b"/>
                </a:tc>
              </a:tr>
              <a:tr h="15959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Отдел финансовых расчетов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79" marR="7979" marT="7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1007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79" marR="7979" marT="7979" marB="0" anchor="b"/>
                </a:tc>
              </a:tr>
              <a:tr h="15959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Отдел организации обязательного медицинского страхования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79" marR="7979" marT="7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466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79" marR="7979" marT="7979" marB="0" anchor="b"/>
                </a:tc>
              </a:tr>
              <a:tr h="15959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Заместитель директора по экономике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79" marR="7979" marT="7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460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79" marR="7979" marT="7979" marB="0" anchor="b"/>
                </a:tc>
              </a:tr>
              <a:tr h="15959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Заместитель директора по медико-экспертной работе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79" marR="7979" marT="7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448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79" marR="7979" marT="7979" marB="0" anchor="b"/>
                </a:tc>
              </a:tr>
              <a:tr h="15959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Отдел разработки и мониторинга реализации Территориальной программы ОМС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79" marR="7979" marT="7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446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79" marR="7979" marT="7979" marB="0" anchor="b"/>
                </a:tc>
              </a:tr>
              <a:tr h="15959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Отдел ценообразования и экономического анализа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79" marR="7979" marT="7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418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79" marR="7979" marT="7979" marB="0" anchor="b"/>
                </a:tc>
              </a:tr>
              <a:tr h="15959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Управление развития обязательного медицинского страхования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79" marR="7979" marT="7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417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79" marR="7979" marT="7979" marB="0" anchor="b"/>
                </a:tc>
              </a:tr>
              <a:tr h="15959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Финансово-экономическое управление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79" marR="7979" marT="7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375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79" marR="7979" marT="7979" marB="0" anchor="b"/>
                </a:tc>
              </a:tr>
              <a:tr h="15959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Отдел автоматизации учета медицинской помощи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79" marR="7979" marT="7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329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79" marR="7979" marT="7979" marB="0" anchor="b"/>
                </a:tc>
              </a:tr>
              <a:tr h="15959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Первый заместитель директора - заместитель директора по ОМС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79" marR="7979" marT="7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322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79" marR="7979" marT="7979" marB="0" anchor="b"/>
                </a:tc>
              </a:tr>
              <a:tr h="15959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Отдел обеспечения защиты прав застрахованных граждан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79" marR="7979" marT="7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300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79" marR="7979" marT="7979" marB="0" anchor="b"/>
                </a:tc>
              </a:tr>
              <a:tr h="15959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Отдел организационной работы и документооборота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79" marR="7979" marT="7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254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79" marR="7979" marT="7979" marB="0" anchor="b"/>
                </a:tc>
              </a:tr>
              <a:tr h="15959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Отдел ведения регистра страховых медицинских организаций и застрахованных граждан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79" marR="7979" marT="7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231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79" marR="7979" marT="7979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558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2339752" y="7434"/>
            <a:ext cx="6804248" cy="829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dirty="0" smtClean="0">
                <a:solidFill>
                  <a:srgbClr val="0070C0"/>
                </a:solidFill>
              </a:rPr>
              <a:t>Чего уже добились…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853277"/>
            <a:ext cx="6696744" cy="39549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4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Главное:</a:t>
            </a:r>
          </a:p>
          <a:p>
            <a:pPr marL="285750" indent="-28575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</a:rPr>
              <a:t>Все подразделения работают по единым принципам документооборота – создана единая картотека документов, исключена  двойная регистрация документов;</a:t>
            </a:r>
          </a:p>
          <a:p>
            <a:pPr marL="285750" indent="-28575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</a:rPr>
              <a:t>Все документы, за исключением документов ограниченного пользования и определенных групп документов – доступны всем;</a:t>
            </a:r>
          </a:p>
          <a:p>
            <a:pPr marL="285750" indent="-28575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</a:rPr>
              <a:t>Создан и ежедневно пополняется  электронный архив организации ;</a:t>
            </a:r>
          </a:p>
          <a:p>
            <a:pPr marL="285750" indent="-28575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</a:rPr>
              <a:t>Существенно сократилось время </a:t>
            </a: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</a:rPr>
              <a:t>на 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</a:rPr>
              <a:t>обработку и пересылку </a:t>
            </a: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</a:rPr>
              <a:t>документов;</a:t>
            </a:r>
          </a:p>
          <a:p>
            <a:pPr marL="285750" indent="-28575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</a:rPr>
              <a:t>Поиск любого документа занимает считанные секунды; </a:t>
            </a:r>
          </a:p>
          <a:p>
            <a:pPr marL="285750" indent="-28575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</a:rPr>
              <a:t>Жизненный цикл любого документа стал прозрачен;</a:t>
            </a:r>
          </a:p>
          <a:p>
            <a:pPr marL="285750" indent="-28575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</a:rPr>
              <a:t>Каждый пользователь (а также его руководитель) может найти все документы, порученные ему.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3" y="927448"/>
            <a:ext cx="1782713" cy="16458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95741" y="2573263"/>
            <a:ext cx="205229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</a:t>
            </a:r>
            <a:r>
              <a:rPr lang="ru-RU" dirty="0">
                <a:solidFill>
                  <a:schemeClr val="bg1"/>
                </a:solidFill>
              </a:rPr>
              <a:t>сотрудников активно работают с </a:t>
            </a:r>
            <a:r>
              <a:rPr lang="ru-RU" dirty="0" smtClean="0">
                <a:solidFill>
                  <a:schemeClr val="bg1"/>
                </a:solidFill>
              </a:rPr>
              <a:t>порталом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С 01.04.2014г . по  31.12.2014г.: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в </a:t>
            </a:r>
            <a:r>
              <a:rPr lang="ru-RU" dirty="0">
                <a:solidFill>
                  <a:schemeClr val="bg1"/>
                </a:solidFill>
              </a:rPr>
              <a:t>системе уже 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28 128 </a:t>
            </a:r>
            <a:r>
              <a:rPr lang="ru-RU" dirty="0" smtClean="0">
                <a:solidFill>
                  <a:schemeClr val="bg1"/>
                </a:solidFill>
              </a:rPr>
              <a:t>документов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С 01.01.2015 по </a:t>
            </a:r>
            <a:r>
              <a:rPr lang="ru-RU" dirty="0" smtClean="0">
                <a:solidFill>
                  <a:schemeClr val="bg1"/>
                </a:solidFill>
              </a:rPr>
              <a:t>23.03.2015 </a:t>
            </a:r>
            <a:r>
              <a:rPr lang="ru-RU" dirty="0" smtClean="0">
                <a:solidFill>
                  <a:schemeClr val="bg1"/>
                </a:solidFill>
              </a:rPr>
              <a:t>– </a:t>
            </a: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9 000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99792" y="5229200"/>
            <a:ext cx="58326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Маленькая, но приятная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неожиданность: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С момента внедрения, в 2014 году, сэкономлено </a:t>
            </a: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</a:t>
            </a:r>
            <a:r>
              <a:rPr lang="ru-RU" dirty="0" smtClean="0">
                <a:solidFill>
                  <a:schemeClr val="bg1"/>
                </a:solidFill>
              </a:rPr>
              <a:t> пачек бумаги</a:t>
            </a:r>
            <a:endParaRPr lang="ru-RU" dirty="0">
              <a:solidFill>
                <a:srgbClr val="FFC000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68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2339752" y="7434"/>
            <a:ext cx="6804248" cy="829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dirty="0" smtClean="0">
                <a:solidFill>
                  <a:srgbClr val="0070C0"/>
                </a:solidFill>
              </a:rPr>
              <a:t>Чего уже добились…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859065"/>
            <a:ext cx="7170867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ru-RU" sz="2400" b="1" u="sng" dirty="0">
                <a:solidFill>
                  <a:srgbClr val="FFC000"/>
                </a:solidFill>
              </a:rPr>
              <a:t>Мелочи, но  полезно:</a:t>
            </a:r>
          </a:p>
          <a:p>
            <a:pPr marL="1257300" lvl="2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Шаблоны </a:t>
            </a:r>
            <a:r>
              <a:rPr lang="ru-RU" dirty="0">
                <a:solidFill>
                  <a:schemeClr val="bg1"/>
                </a:solidFill>
              </a:rPr>
              <a:t>документов (</a:t>
            </a:r>
            <a:r>
              <a:rPr lang="ru-RU" dirty="0" smtClean="0">
                <a:solidFill>
                  <a:schemeClr val="bg1"/>
                </a:solidFill>
              </a:rPr>
              <a:t>общие и </a:t>
            </a:r>
            <a:r>
              <a:rPr lang="ru-RU" dirty="0">
                <a:solidFill>
                  <a:schemeClr val="bg1"/>
                </a:solidFill>
              </a:rPr>
              <a:t>для филиалов</a:t>
            </a:r>
            <a:r>
              <a:rPr lang="ru-RU" dirty="0" smtClean="0">
                <a:solidFill>
                  <a:schemeClr val="bg1"/>
                </a:solidFill>
              </a:rPr>
              <a:t>);</a:t>
            </a:r>
            <a:endParaRPr lang="ru-RU" dirty="0">
              <a:solidFill>
                <a:schemeClr val="bg1"/>
              </a:solidFill>
            </a:endParaRPr>
          </a:p>
          <a:p>
            <a:pPr marL="1257300" lvl="2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Справочники (телефонные – дирекции и филиалов; </a:t>
            </a:r>
            <a:r>
              <a:rPr lang="ru-RU" dirty="0" smtClean="0">
                <a:solidFill>
                  <a:schemeClr val="bg1"/>
                </a:solidFill>
              </a:rPr>
              <a:t>организаций, МЗ, ФФОМС);</a:t>
            </a:r>
          </a:p>
          <a:p>
            <a:pPr marL="1257300" lvl="2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Каталог свежей прессы (электронные издания, газета «Консультант») ;</a:t>
            </a:r>
          </a:p>
          <a:p>
            <a:pPr marL="1257300" lvl="2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Перенесены в СЭД все приказы 2014;</a:t>
            </a:r>
          </a:p>
          <a:p>
            <a:pPr marL="1257300" lvl="2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Создана и пополняется библиотека презентаций;</a:t>
            </a:r>
          </a:p>
          <a:p>
            <a:pPr marL="1257300" lvl="2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Созданы и используются внутренние сайты (для рабочей группы по внедрению  электронной подписи; сайт УИТО и другие); </a:t>
            </a:r>
          </a:p>
          <a:p>
            <a:pPr marL="1257300" lvl="2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«Правильные» пользователи создают  «правильные» документы  - через проект и </a:t>
            </a:r>
            <a:r>
              <a:rPr lang="ru-RU" dirty="0" smtClean="0">
                <a:solidFill>
                  <a:schemeClr val="bg1"/>
                </a:solidFill>
              </a:rPr>
              <a:t>согласование/утверждение;</a:t>
            </a:r>
            <a:endParaRPr lang="ru-RU" dirty="0" smtClean="0">
              <a:solidFill>
                <a:schemeClr val="bg1"/>
              </a:solidFill>
            </a:endParaRPr>
          </a:p>
          <a:p>
            <a:pPr marL="1257300" lvl="2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Использование файлов для совместной работы (файлы *.</a:t>
            </a:r>
            <a:r>
              <a:rPr lang="en-US" dirty="0" err="1" smtClean="0">
                <a:solidFill>
                  <a:schemeClr val="bg1"/>
                </a:solidFill>
              </a:rPr>
              <a:t>xlsx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9" y="1052736"/>
            <a:ext cx="2216665" cy="31310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473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2339752" y="7434"/>
            <a:ext cx="6804248" cy="829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dirty="0" smtClean="0">
                <a:solidFill>
                  <a:srgbClr val="0070C0"/>
                </a:solidFill>
              </a:rPr>
              <a:t>Как добиваемся…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859065"/>
            <a:ext cx="7170867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ru-RU" sz="2400" b="1" u="sng" dirty="0" smtClean="0">
                <a:solidFill>
                  <a:srgbClr val="FFC000"/>
                </a:solidFill>
              </a:rPr>
              <a:t>Системные технологи:</a:t>
            </a:r>
            <a:endParaRPr lang="ru-RU" sz="2400" b="1" u="sng" dirty="0">
              <a:solidFill>
                <a:srgbClr val="FFC000"/>
              </a:solidFill>
            </a:endParaRPr>
          </a:p>
          <a:p>
            <a:pPr marL="1257300" lvl="2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Ведут журнал проблем (естественно, электронный! 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</a:t>
            </a:r>
            <a:r>
              <a:rPr lang="ru-RU" dirty="0" smtClean="0">
                <a:solidFill>
                  <a:schemeClr val="bg1"/>
                </a:solidFill>
              </a:rPr>
              <a:t>) – на своем сайте;</a:t>
            </a:r>
            <a:endParaRPr lang="ru-RU" dirty="0">
              <a:solidFill>
                <a:schemeClr val="bg1"/>
              </a:solidFill>
            </a:endParaRPr>
          </a:p>
          <a:p>
            <a:pPr marL="1257300" lvl="2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Анализируют и </a:t>
            </a:r>
            <a:r>
              <a:rPr lang="ru-RU" dirty="0" smtClean="0">
                <a:solidFill>
                  <a:schemeClr val="bg1"/>
                </a:solidFill>
              </a:rPr>
              <a:t>оперативно докладывают обстановку на </a:t>
            </a:r>
            <a:r>
              <a:rPr lang="ru-RU" dirty="0" smtClean="0">
                <a:solidFill>
                  <a:schemeClr val="bg1"/>
                </a:solidFill>
              </a:rPr>
              <a:t>совещаниях руководству;</a:t>
            </a:r>
          </a:p>
          <a:p>
            <a:pPr marL="1257300" lvl="2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Постоянно консультируют пользователей;</a:t>
            </a:r>
          </a:p>
          <a:p>
            <a:pPr marL="1257300" lvl="2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Проводят дополнительное обучение;</a:t>
            </a:r>
          </a:p>
          <a:p>
            <a:pPr marL="1257300" lvl="2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Контролируют исполнение документов;</a:t>
            </a:r>
          </a:p>
          <a:p>
            <a:pPr marL="1257300" lvl="2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Контролируют наличие файлов в карточках документов;</a:t>
            </a:r>
          </a:p>
          <a:p>
            <a:pPr marL="1257300" lvl="2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Раздают (или отбирают) права;</a:t>
            </a:r>
          </a:p>
          <a:p>
            <a:pPr marL="1257300" lvl="2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Хвалят (редко – ругают);</a:t>
            </a:r>
          </a:p>
          <a:p>
            <a:pPr marL="1257300" lvl="2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Создают новые сайты;</a:t>
            </a:r>
          </a:p>
          <a:p>
            <a:pPr marL="1257300" lvl="2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Собирают в копилку идеи для развития.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5" r="6356" b="14915"/>
          <a:stretch/>
        </p:blipFill>
        <p:spPr bwMode="auto">
          <a:xfrm>
            <a:off x="469723" y="2780928"/>
            <a:ext cx="8320816" cy="3885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6525" y="936010"/>
            <a:ext cx="1800200" cy="249299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fontAlgn="base"/>
            <a:r>
              <a:rPr lang="ru-RU" sz="1200" dirty="0" smtClean="0"/>
              <a:t>Пользователь С…</a:t>
            </a:r>
            <a:r>
              <a:rPr lang="ru-RU" sz="1200" dirty="0" err="1" smtClean="0"/>
              <a:t>ов</a:t>
            </a:r>
            <a:r>
              <a:rPr lang="ru-RU" sz="1200" dirty="0"/>
              <a:t>: </a:t>
            </a:r>
          </a:p>
          <a:p>
            <a:pPr fontAlgn="base"/>
            <a:r>
              <a:rPr lang="ru-RU" sz="1200" dirty="0"/>
              <a:t> </a:t>
            </a:r>
          </a:p>
          <a:p>
            <a:pPr fontAlgn="base"/>
            <a:r>
              <a:rPr lang="ru-RU" sz="1200" dirty="0" smtClean="0"/>
              <a:t>«Наталья </a:t>
            </a:r>
            <a:r>
              <a:rPr lang="ru-RU" sz="1200" dirty="0"/>
              <a:t>Эдуардовна, </a:t>
            </a:r>
          </a:p>
          <a:p>
            <a:pPr fontAlgn="base"/>
            <a:r>
              <a:rPr lang="ru-RU" sz="1200" dirty="0"/>
              <a:t>У нас у Малахова два исполненных не вовремя поручения (судя по Вашему отчету) – за это я его увольняю… </a:t>
            </a:r>
          </a:p>
          <a:p>
            <a:pPr fontAlgn="base"/>
            <a:r>
              <a:rPr lang="ru-RU" sz="1200" dirty="0"/>
              <a:t>У </a:t>
            </a:r>
            <a:r>
              <a:rPr lang="ru-RU" sz="1200" dirty="0" smtClean="0"/>
              <a:t>Петрова </a:t>
            </a:r>
            <a:r>
              <a:rPr lang="ru-RU" sz="1200" dirty="0"/>
              <a:t>– 27, я предлагаю его расстрелять!!! </a:t>
            </a:r>
          </a:p>
          <a:p>
            <a:pPr fontAlgn="base"/>
            <a:r>
              <a:rPr lang="ru-RU" sz="1200" dirty="0"/>
              <a:t>С уважением К.М</a:t>
            </a:r>
            <a:r>
              <a:rPr lang="ru-RU" sz="1200" dirty="0" smtClean="0"/>
              <a:t>.»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55035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2339752" y="7434"/>
            <a:ext cx="6804248" cy="829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dirty="0" smtClean="0">
                <a:solidFill>
                  <a:srgbClr val="0070C0"/>
                </a:solidFill>
              </a:rPr>
              <a:t>Теперь о лидерах…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19" y="1951087"/>
            <a:ext cx="6264696" cy="507831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endParaRPr lang="ru-RU" dirty="0" smtClean="0"/>
          </a:p>
          <a:p>
            <a:r>
              <a:rPr lang="ru-RU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Передовики: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Кокшарова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Кузьминых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Тюленева</a:t>
            </a:r>
          </a:p>
          <a:p>
            <a:r>
              <a:rPr lang="ru-RU" dirty="0">
                <a:solidFill>
                  <a:schemeClr val="bg1"/>
                </a:solidFill>
              </a:rPr>
              <a:t>Демина</a:t>
            </a:r>
          </a:p>
          <a:p>
            <a:r>
              <a:rPr lang="ru-RU" dirty="0">
                <a:solidFill>
                  <a:schemeClr val="bg1"/>
                </a:solidFill>
              </a:rPr>
              <a:t>Сартаков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Титкова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Кальницкий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Добролюбова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Саматов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Смирнова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Екатеринбургский </a:t>
            </a:r>
            <a:r>
              <a:rPr lang="ru-RU" dirty="0">
                <a:solidFill>
                  <a:schemeClr val="bg1"/>
                </a:solidFill>
              </a:rPr>
              <a:t>филиал</a:t>
            </a:r>
          </a:p>
          <a:p>
            <a:r>
              <a:rPr lang="ru-RU" dirty="0" err="1">
                <a:solidFill>
                  <a:schemeClr val="bg1"/>
                </a:solidFill>
              </a:rPr>
              <a:t>Асбестовский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филиал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Каменский филиал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Ирбитский</a:t>
            </a:r>
            <a:r>
              <a:rPr lang="ru-RU" dirty="0" smtClean="0">
                <a:solidFill>
                  <a:schemeClr val="bg1"/>
                </a:solidFill>
              </a:rPr>
              <a:t> филиал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Серовский</a:t>
            </a:r>
            <a:r>
              <a:rPr lang="ru-RU" dirty="0" smtClean="0">
                <a:solidFill>
                  <a:schemeClr val="bg1"/>
                </a:solidFill>
              </a:rPr>
              <a:t> филиал</a:t>
            </a:r>
          </a:p>
          <a:p>
            <a:endParaRPr lang="ru-RU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135" y="2764800"/>
            <a:ext cx="6096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400" y="2764800"/>
            <a:ext cx="6096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209" y="2764800"/>
            <a:ext cx="6096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763749"/>
            <a:ext cx="6096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957" y="2764800"/>
            <a:ext cx="608400" cy="608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251" y="3539480"/>
            <a:ext cx="6096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576" y="2764800"/>
            <a:ext cx="6096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696" y="3539480"/>
            <a:ext cx="6096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424" y="2764800"/>
            <a:ext cx="6096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46" y="3539480"/>
            <a:ext cx="6096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611488"/>
            <a:ext cx="6096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234" y="3611488"/>
            <a:ext cx="6096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400" y="3612688"/>
            <a:ext cx="608400" cy="608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539480"/>
            <a:ext cx="6096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329" y="5887464"/>
            <a:ext cx="6096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921" y="5897835"/>
            <a:ext cx="6096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758" y="5881557"/>
            <a:ext cx="6096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508" y="5877272"/>
            <a:ext cx="6096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5877272"/>
            <a:ext cx="6096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337617" y="3588659"/>
            <a:ext cx="25020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Молодцы:</a:t>
            </a:r>
          </a:p>
          <a:p>
            <a:r>
              <a:rPr lang="ru-RU" dirty="0">
                <a:solidFill>
                  <a:schemeClr val="bg1"/>
                </a:solidFill>
              </a:rPr>
              <a:t>Савельева</a:t>
            </a:r>
          </a:p>
          <a:p>
            <a:r>
              <a:rPr lang="ru-RU" dirty="0">
                <a:solidFill>
                  <a:schemeClr val="bg1"/>
                </a:solidFill>
              </a:rPr>
              <a:t>Петрова</a:t>
            </a:r>
          </a:p>
          <a:p>
            <a:r>
              <a:rPr lang="ru-RU" dirty="0">
                <a:solidFill>
                  <a:schemeClr val="bg1"/>
                </a:solidFill>
              </a:rPr>
              <a:t>Худякова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Федорова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Копиленко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Тумалевич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83495" y="4255968"/>
            <a:ext cx="2433263" cy="24332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9942" y="836712"/>
            <a:ext cx="1030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Лидеры:</a:t>
            </a:r>
            <a:endParaRPr lang="ru-RU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65" y="880235"/>
            <a:ext cx="6096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536" y="882000"/>
            <a:ext cx="6096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882000"/>
            <a:ext cx="6096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880235"/>
            <a:ext cx="6096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100" y="882000"/>
            <a:ext cx="6096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566869"/>
            <a:ext cx="6096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100" y="1568069"/>
            <a:ext cx="608400" cy="608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624" y="882000"/>
            <a:ext cx="6096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73" y="882000"/>
            <a:ext cx="6096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882000"/>
            <a:ext cx="6096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564" y="882000"/>
            <a:ext cx="6096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702" y="882000"/>
            <a:ext cx="6096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436" y="882000"/>
            <a:ext cx="6096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904" y="882000"/>
            <a:ext cx="6096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65" y="1566869"/>
            <a:ext cx="6096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135" y="3611488"/>
            <a:ext cx="6096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5" name="Прямоугольник 44"/>
          <p:cNvSpPr/>
          <p:nvPr/>
        </p:nvSpPr>
        <p:spPr>
          <a:xfrm>
            <a:off x="-6524" y="1135844"/>
            <a:ext cx="12606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Юревич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Привалова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Шибаева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68050" y="1566869"/>
            <a:ext cx="57684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Панкина, Якутина, Ломаева, Добрыгина, Горбовская, </a:t>
            </a:r>
            <a:r>
              <a:rPr lang="ru-RU" dirty="0" err="1" smtClean="0">
                <a:solidFill>
                  <a:schemeClr val="bg1"/>
                </a:solidFill>
              </a:rPr>
              <a:t>Щепочкина</a:t>
            </a:r>
            <a:r>
              <a:rPr lang="ru-RU" dirty="0" smtClean="0">
                <a:solidFill>
                  <a:schemeClr val="bg1"/>
                </a:solidFill>
              </a:rPr>
              <a:t>, Вяткина, Мамонтова, Орлова, Синицына, Ляпунова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418" y="4221952"/>
            <a:ext cx="608400" cy="608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418" y="4963891"/>
            <a:ext cx="6096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53" name="Picture 5" descr="C:\Users\iaroshev\AppData\Local\Microsoft\Windows\Temporary Internet Files\Content.IE5\6OM9HV5X\MC900441352[1].png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940" y="4604321"/>
            <a:ext cx="530425" cy="53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" descr="C:\Users\iaroshev\AppData\Local\Microsoft\Windows\Temporary Internet Files\Content.IE5\6OM9HV5X\MC900441352[1].png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752" y="3163787"/>
            <a:ext cx="530425" cy="53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85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2339752" y="7434"/>
            <a:ext cx="6804248" cy="829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dirty="0" smtClean="0">
                <a:solidFill>
                  <a:srgbClr val="0070C0"/>
                </a:solidFill>
              </a:rPr>
              <a:t>Контроль исполнения…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8" r="32897" b="5766"/>
          <a:stretch/>
        </p:blipFill>
        <p:spPr bwMode="auto">
          <a:xfrm>
            <a:off x="414558" y="1034540"/>
            <a:ext cx="8387288" cy="577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882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2339752" y="7434"/>
            <a:ext cx="6804248" cy="829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dirty="0" smtClean="0">
                <a:solidFill>
                  <a:srgbClr val="0070C0"/>
                </a:solidFill>
              </a:rPr>
              <a:t>Проблемы частные…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548680"/>
            <a:ext cx="7560840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endParaRPr lang="ru-RU" sz="20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700" dirty="0" smtClean="0">
                <a:solidFill>
                  <a:schemeClr val="bg1">
                    <a:lumMod val="95000"/>
                  </a:schemeClr>
                </a:solidFill>
              </a:rPr>
              <a:t>Медленный интернет (для филиалов);</a:t>
            </a:r>
            <a:endParaRPr lang="ru-RU" sz="1700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700" dirty="0" smtClean="0">
                <a:solidFill>
                  <a:schemeClr val="bg1">
                    <a:lumMod val="95000"/>
                  </a:schemeClr>
                </a:solidFill>
              </a:rPr>
              <a:t>Недовольство сотрудников;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700" dirty="0" smtClean="0">
                <a:solidFill>
                  <a:schemeClr val="bg1">
                    <a:lumMod val="95000"/>
                  </a:schemeClr>
                </a:solidFill>
              </a:rPr>
              <a:t>Откровенный саботаж;</a:t>
            </a:r>
            <a:endParaRPr lang="ru-RU" sz="1700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700" dirty="0">
                <a:solidFill>
                  <a:schemeClr val="bg1">
                    <a:lumMod val="95000"/>
                  </a:schemeClr>
                </a:solidFill>
              </a:rPr>
              <a:t>Боязнь </a:t>
            </a:r>
            <a:r>
              <a:rPr lang="ru-RU" sz="1700" dirty="0" smtClean="0">
                <a:solidFill>
                  <a:schemeClr val="bg1">
                    <a:lumMod val="95000"/>
                  </a:schemeClr>
                </a:solidFill>
              </a:rPr>
              <a:t>контроля (никто не любит автобусных контролеров!);</a:t>
            </a:r>
            <a:endParaRPr lang="ru-RU" sz="1700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700" dirty="0" smtClean="0">
                <a:solidFill>
                  <a:schemeClr val="bg1">
                    <a:lumMod val="95000"/>
                  </a:schemeClr>
                </a:solidFill>
              </a:rPr>
              <a:t>«Метод ненаучного </a:t>
            </a:r>
            <a:r>
              <a:rPr lang="ru-RU" sz="1700" dirty="0" err="1" smtClean="0">
                <a:solidFill>
                  <a:schemeClr val="bg1">
                    <a:lumMod val="95000"/>
                  </a:schemeClr>
                </a:solidFill>
              </a:rPr>
              <a:t>тыка</a:t>
            </a:r>
            <a:r>
              <a:rPr lang="ru-RU" sz="1700" dirty="0" smtClean="0">
                <a:solidFill>
                  <a:schemeClr val="bg1">
                    <a:lumMod val="95000"/>
                  </a:schemeClr>
                </a:solidFill>
              </a:rPr>
              <a:t>»;</a:t>
            </a:r>
            <a:endParaRPr lang="ru-RU" sz="1700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700" dirty="0" smtClean="0">
                <a:solidFill>
                  <a:schemeClr val="bg1">
                    <a:lumMod val="95000"/>
                  </a:schemeClr>
                </a:solidFill>
              </a:rPr>
              <a:t>Неактивно используем контроль, а почему?;</a:t>
            </a:r>
            <a:endParaRPr lang="ru-RU" sz="1700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700" dirty="0" smtClean="0">
                <a:solidFill>
                  <a:schemeClr val="bg1">
                    <a:lumMod val="95000"/>
                  </a:schemeClr>
                </a:solidFill>
              </a:rPr>
              <a:t>Нет доступа </a:t>
            </a:r>
            <a:r>
              <a:rPr lang="ru-RU" sz="1700" dirty="0">
                <a:solidFill>
                  <a:schemeClr val="bg1">
                    <a:lumMod val="95000"/>
                  </a:schemeClr>
                </a:solidFill>
              </a:rPr>
              <a:t>к диску </a:t>
            </a:r>
            <a:r>
              <a:rPr lang="ru-RU" sz="1700" dirty="0" smtClean="0">
                <a:solidFill>
                  <a:schemeClr val="bg1">
                    <a:lumMod val="95000"/>
                  </a:schemeClr>
                </a:solidFill>
              </a:rPr>
              <a:t>J (хранилище в закрытом сегменте) </a:t>
            </a:r>
            <a:r>
              <a:rPr lang="ru-RU" sz="1700" dirty="0">
                <a:solidFill>
                  <a:schemeClr val="bg1">
                    <a:lumMod val="95000"/>
                  </a:schemeClr>
                </a:solidFill>
              </a:rPr>
              <a:t>- для тех кто в </a:t>
            </a:r>
            <a:r>
              <a:rPr lang="ru-RU" sz="1700" dirty="0" smtClean="0">
                <a:solidFill>
                  <a:schemeClr val="bg1">
                    <a:lumMod val="95000"/>
                  </a:schemeClr>
                </a:solidFill>
              </a:rPr>
              <a:t>открытом сегменте</a:t>
            </a:r>
            <a:r>
              <a:rPr lang="ru-RU" sz="1700" dirty="0" smtClean="0">
                <a:solidFill>
                  <a:schemeClr val="bg1">
                    <a:lumMod val="95000"/>
                  </a:schemeClr>
                </a:solidFill>
              </a:rPr>
              <a:t>; количество лицензий </a:t>
            </a:r>
            <a:r>
              <a:rPr lang="en-US" sz="1700" dirty="0" err="1" smtClean="0">
                <a:solidFill>
                  <a:schemeClr val="bg1">
                    <a:lumMod val="95000"/>
                  </a:schemeClr>
                </a:solidFill>
              </a:rPr>
              <a:t>VipNet</a:t>
            </a:r>
            <a:r>
              <a:rPr lang="en-US" sz="17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700" dirty="0" smtClean="0">
                <a:solidFill>
                  <a:schemeClr val="bg1">
                    <a:lumMod val="95000"/>
                  </a:schemeClr>
                </a:solidFill>
              </a:rPr>
              <a:t>ограничено, а также есть неудобства в работе;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700" dirty="0" smtClean="0">
                <a:solidFill>
                  <a:schemeClr val="bg1">
                    <a:lumMod val="95000"/>
                  </a:schemeClr>
                </a:solidFill>
              </a:rPr>
              <a:t>Классика </a:t>
            </a:r>
            <a:r>
              <a:rPr lang="ru-RU" sz="1700" dirty="0">
                <a:solidFill>
                  <a:schemeClr val="bg1">
                    <a:lumMod val="95000"/>
                  </a:schemeClr>
                </a:solidFill>
              </a:rPr>
              <a:t>жанра</a:t>
            </a:r>
            <a:r>
              <a:rPr lang="ru-RU" sz="1700" dirty="0">
                <a:solidFill>
                  <a:schemeClr val="bg1">
                    <a:lumMod val="95000"/>
                  </a:schemeClr>
                </a:solidFill>
              </a:rPr>
              <a:t>: нарушение </a:t>
            </a:r>
            <a:r>
              <a:rPr lang="ru-RU" sz="1700" dirty="0">
                <a:solidFill>
                  <a:schemeClr val="bg1">
                    <a:lumMod val="95000"/>
                  </a:schemeClr>
                </a:solidFill>
              </a:rPr>
              <a:t>маршрутов согласования – приказ согласуется  по иерархии, </a:t>
            </a:r>
            <a:r>
              <a:rPr lang="ru-RU" sz="1700" dirty="0">
                <a:solidFill>
                  <a:schemeClr val="bg1">
                    <a:lumMod val="95000"/>
                  </a:schemeClr>
                </a:solidFill>
              </a:rPr>
              <a:t>но </a:t>
            </a:r>
            <a:r>
              <a:rPr lang="ru-RU" sz="1700" dirty="0">
                <a:solidFill>
                  <a:schemeClr val="bg1">
                    <a:lumMod val="95000"/>
                  </a:schemeClr>
                </a:solidFill>
              </a:rPr>
              <a:t>вносится правка на «не своем» </a:t>
            </a:r>
            <a:r>
              <a:rPr lang="ru-RU" sz="1700" dirty="0" smtClean="0">
                <a:solidFill>
                  <a:schemeClr val="bg1">
                    <a:lumMod val="95000"/>
                  </a:schemeClr>
                </a:solidFill>
              </a:rPr>
              <a:t>этапе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700" dirty="0" smtClean="0">
                <a:solidFill>
                  <a:schemeClr val="bg1">
                    <a:lumMod val="95000"/>
                  </a:schemeClr>
                </a:solidFill>
              </a:rPr>
              <a:t>Мало </a:t>
            </a:r>
            <a:r>
              <a:rPr lang="ru-RU" sz="1700" dirty="0">
                <a:solidFill>
                  <a:schemeClr val="bg1">
                    <a:lumMod val="95000"/>
                  </a:schemeClr>
                </a:solidFill>
              </a:rPr>
              <a:t>востребованы инструменты коллективной работы над </a:t>
            </a:r>
            <a:r>
              <a:rPr lang="ru-RU" sz="1700" dirty="0" smtClean="0">
                <a:solidFill>
                  <a:schemeClr val="bg1">
                    <a:lumMod val="95000"/>
                  </a:schemeClr>
                </a:solidFill>
              </a:rPr>
              <a:t>документами;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700" dirty="0" smtClean="0">
                <a:solidFill>
                  <a:schemeClr val="bg1">
                    <a:lumMod val="95000"/>
                  </a:schemeClr>
                </a:solidFill>
              </a:rPr>
              <a:t>Все </a:t>
            </a:r>
            <a:r>
              <a:rPr lang="ru-RU" sz="1700" dirty="0">
                <a:solidFill>
                  <a:schemeClr val="bg1">
                    <a:lumMod val="95000"/>
                  </a:schemeClr>
                </a:solidFill>
              </a:rPr>
              <a:t>хотят, чтобы их </a:t>
            </a:r>
            <a:r>
              <a:rPr lang="ru-RU" sz="1700" dirty="0" smtClean="0">
                <a:solidFill>
                  <a:schemeClr val="bg1">
                    <a:lumMod val="95000"/>
                  </a:schemeClr>
                </a:solidFill>
              </a:rPr>
              <a:t>документы никто не видел; </a:t>
            </a:r>
            <a:r>
              <a:rPr lang="ru-RU" sz="1700" dirty="0">
                <a:solidFill>
                  <a:schemeClr val="bg1">
                    <a:lumMod val="95000"/>
                  </a:schemeClr>
                </a:solidFill>
              </a:rPr>
              <a:t>боятся порчи своих данных </a:t>
            </a:r>
            <a:r>
              <a:rPr lang="ru-RU" sz="1700" dirty="0">
                <a:solidFill>
                  <a:schemeClr val="bg1">
                    <a:lumMod val="95000"/>
                  </a:schemeClr>
                </a:solidFill>
              </a:rPr>
              <a:t>другими </a:t>
            </a:r>
            <a:r>
              <a:rPr lang="ru-RU" sz="1700" dirty="0">
                <a:solidFill>
                  <a:schemeClr val="bg1">
                    <a:lumMod val="95000"/>
                  </a:schemeClr>
                </a:solidFill>
              </a:rPr>
              <a:t>пользователями</a:t>
            </a:r>
            <a:endParaRPr lang="en-US" sz="1700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700" dirty="0" smtClean="0">
                <a:solidFill>
                  <a:schemeClr val="bg1">
                    <a:lumMod val="95000"/>
                  </a:schemeClr>
                </a:solidFill>
              </a:rPr>
              <a:t>Ограниченный </a:t>
            </a:r>
            <a:r>
              <a:rPr lang="ru-RU" sz="1700" dirty="0" smtClean="0">
                <a:solidFill>
                  <a:schemeClr val="bg1">
                    <a:lumMod val="95000"/>
                  </a:schemeClr>
                </a:solidFill>
              </a:rPr>
              <a:t>доступ – зачем так много?</a:t>
            </a:r>
            <a:endParaRPr lang="ru-RU" sz="1700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700" dirty="0" smtClean="0">
                <a:solidFill>
                  <a:schemeClr val="bg1">
                    <a:lumMod val="95000"/>
                  </a:schemeClr>
                </a:solidFill>
              </a:rPr>
              <a:t>Где заместители, когда мы в </a:t>
            </a:r>
            <a:r>
              <a:rPr lang="ru-RU" sz="1700" dirty="0">
                <a:solidFill>
                  <a:schemeClr val="bg1">
                    <a:lumMod val="95000"/>
                  </a:schemeClr>
                </a:solidFill>
              </a:rPr>
              <a:t>отпуске</a:t>
            </a:r>
            <a:r>
              <a:rPr lang="ru-RU" sz="1700" dirty="0" smtClean="0">
                <a:solidFill>
                  <a:schemeClr val="bg1">
                    <a:lumMod val="95000"/>
                  </a:schemeClr>
                </a:solidFill>
              </a:rPr>
              <a:t>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700" dirty="0" smtClean="0">
                <a:solidFill>
                  <a:schemeClr val="bg1">
                    <a:lumMod val="95000"/>
                  </a:schemeClr>
                </a:solidFill>
              </a:rPr>
              <a:t>Некоторые начальники </a:t>
            </a:r>
            <a:r>
              <a:rPr lang="ru-RU" sz="1700" dirty="0">
                <a:solidFill>
                  <a:schemeClr val="bg1">
                    <a:lumMod val="95000"/>
                  </a:schemeClr>
                </a:solidFill>
              </a:rPr>
              <a:t>не знакомят подчиненных с </a:t>
            </a:r>
            <a:r>
              <a:rPr lang="ru-RU" sz="1700" dirty="0" smtClean="0">
                <a:solidFill>
                  <a:schemeClr val="bg1">
                    <a:lumMod val="95000"/>
                  </a:schemeClr>
                </a:solidFill>
              </a:rPr>
              <a:t>документами</a:t>
            </a:r>
            <a:r>
              <a:rPr lang="ru-RU" sz="1700" dirty="0" smtClean="0">
                <a:solidFill>
                  <a:schemeClr val="bg1">
                    <a:lumMod val="95000"/>
                  </a:schemeClr>
                </a:solidFill>
              </a:rPr>
              <a:t>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700" dirty="0" smtClean="0">
                <a:solidFill>
                  <a:schemeClr val="bg1">
                    <a:lumMod val="95000"/>
                  </a:schemeClr>
                </a:solidFill>
              </a:rPr>
              <a:t>Много </a:t>
            </a:r>
            <a:r>
              <a:rPr lang="ru-RU" sz="1700" dirty="0" smtClean="0">
                <a:solidFill>
                  <a:schemeClr val="bg1">
                    <a:lumMod val="95000"/>
                  </a:schemeClr>
                </a:solidFill>
              </a:rPr>
              <a:t>«не начатых» поручений;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700" dirty="0" smtClean="0">
                <a:solidFill>
                  <a:schemeClr val="bg1">
                    <a:lumMod val="95000"/>
                  </a:schemeClr>
                </a:solidFill>
              </a:rPr>
              <a:t>Увеличение нагрузки на службу ДОУ (а людей не дают!);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700" dirty="0" smtClean="0">
                <a:solidFill>
                  <a:schemeClr val="bg1">
                    <a:lumMod val="95000"/>
                  </a:schemeClr>
                </a:solidFill>
              </a:rPr>
              <a:t>Старые привычки трудно изжить;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700" dirty="0" smtClean="0">
                <a:solidFill>
                  <a:schemeClr val="bg1">
                    <a:lumMod val="95000"/>
                  </a:schemeClr>
                </a:solidFill>
              </a:rPr>
              <a:t>Компьютерная отсталость (10% пользователей);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700" dirty="0" smtClean="0">
                <a:solidFill>
                  <a:schemeClr val="bg1">
                    <a:lumMod val="95000"/>
                  </a:schemeClr>
                </a:solidFill>
              </a:rPr>
              <a:t>Страх потеряли </a:t>
            </a:r>
            <a:r>
              <a:rPr lang="ru-RU" sz="1700" dirty="0" smtClean="0">
                <a:solidFill>
                  <a:srgbClr val="FFC000"/>
                </a:solidFill>
                <a:sym typeface="Wingdings" pitchFamily="2" charset="2"/>
              </a:rPr>
              <a:t></a:t>
            </a:r>
            <a:endParaRPr lang="ru-RU" sz="1700" dirty="0">
              <a:solidFill>
                <a:srgbClr val="FFC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095101"/>
            <a:ext cx="1642429" cy="27628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134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797152"/>
            <a:ext cx="3024336" cy="19595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339752" y="7434"/>
            <a:ext cx="6804248" cy="829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dirty="0" smtClean="0">
                <a:solidFill>
                  <a:srgbClr val="0070C0"/>
                </a:solidFill>
              </a:rPr>
              <a:t>2014.Начали…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1104" y="1082933"/>
            <a:ext cx="8739927" cy="62478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С </a:t>
            </a:r>
            <a:r>
              <a:rPr lang="ru-RU" sz="1600" dirty="0" smtClean="0">
                <a:solidFill>
                  <a:schemeClr val="bg1"/>
                </a:solidFill>
              </a:rPr>
              <a:t>01.02.2014 </a:t>
            </a:r>
            <a:r>
              <a:rPr lang="ru-RU" sz="1600" dirty="0">
                <a:solidFill>
                  <a:schemeClr val="bg1"/>
                </a:solidFill>
              </a:rPr>
              <a:t>началось внедрение системы электронного </a:t>
            </a:r>
            <a:r>
              <a:rPr lang="ru-RU" sz="1600" dirty="0" smtClean="0">
                <a:solidFill>
                  <a:schemeClr val="bg1"/>
                </a:solidFill>
              </a:rPr>
              <a:t>документооборота «EOS </a:t>
            </a:r>
            <a:r>
              <a:rPr lang="ru-RU" sz="1600" dirty="0" err="1" smtClean="0">
                <a:solidFill>
                  <a:schemeClr val="bg1"/>
                </a:solidFill>
              </a:rPr>
              <a:t>for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SharePoint</a:t>
            </a:r>
            <a:r>
              <a:rPr lang="ru-RU" sz="1600" dirty="0" smtClean="0">
                <a:solidFill>
                  <a:schemeClr val="bg1"/>
                </a:solidFill>
              </a:rPr>
              <a:t> 2010»: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  <a:hlinkClick r:id="rId5" action="ppaction://hlinksldjump"/>
              </a:rPr>
              <a:t>Утвержден приказ ТФОМС «Об электронном документообороте»;</a:t>
            </a:r>
            <a:endParaRPr lang="ru-RU" sz="1600" dirty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</a:rPr>
              <a:t>Февраль-март – установка серверной части; настройка системы, в </a:t>
            </a:r>
            <a:r>
              <a:rPr lang="ru-RU" sz="1600" dirty="0" err="1" smtClean="0">
                <a:solidFill>
                  <a:schemeClr val="bg1"/>
                </a:solidFill>
              </a:rPr>
              <a:t>т.ч</a:t>
            </a:r>
            <a:r>
              <a:rPr lang="ru-RU" sz="1600" dirty="0" smtClean="0">
                <a:solidFill>
                  <a:schemeClr val="bg1"/>
                </a:solidFill>
              </a:rPr>
              <a:t>.:</a:t>
            </a:r>
          </a:p>
          <a:p>
            <a:pPr marL="742950" lvl="1" indent="-285750">
              <a:buFontTx/>
              <a:buChar char="-"/>
            </a:pPr>
            <a:r>
              <a:rPr lang="ru-RU" sz="1600" dirty="0" smtClean="0">
                <a:solidFill>
                  <a:schemeClr val="bg1"/>
                </a:solidFill>
              </a:rPr>
              <a:t>создание </a:t>
            </a:r>
            <a:r>
              <a:rPr lang="ru-RU" sz="1600" dirty="0">
                <a:solidFill>
                  <a:schemeClr val="bg1"/>
                </a:solidFill>
              </a:rPr>
              <a:t>справочников </a:t>
            </a:r>
            <a:r>
              <a:rPr lang="ru-RU" sz="1600" dirty="0" smtClean="0">
                <a:solidFill>
                  <a:schemeClr val="bg1"/>
                </a:solidFill>
              </a:rPr>
              <a:t>(ТФОМС, организаций, </a:t>
            </a:r>
            <a:r>
              <a:rPr lang="ru-RU" sz="1600" dirty="0">
                <a:solidFill>
                  <a:schemeClr val="bg1"/>
                </a:solidFill>
              </a:rPr>
              <a:t>номенклатуры </a:t>
            </a:r>
            <a:r>
              <a:rPr lang="ru-RU" sz="1600" dirty="0" smtClean="0">
                <a:solidFill>
                  <a:schemeClr val="bg1"/>
                </a:solidFill>
              </a:rPr>
              <a:t>(групп документов), граждан, рубрикатор и </a:t>
            </a:r>
            <a:r>
              <a:rPr lang="ru-RU" sz="1600" dirty="0">
                <a:solidFill>
                  <a:schemeClr val="bg1"/>
                </a:solidFill>
              </a:rPr>
              <a:t>т.д</a:t>
            </a:r>
            <a:r>
              <a:rPr lang="ru-RU" sz="1600" dirty="0" smtClean="0">
                <a:solidFill>
                  <a:schemeClr val="bg1"/>
                </a:solidFill>
              </a:rPr>
              <a:t>.);</a:t>
            </a:r>
          </a:p>
          <a:p>
            <a:pPr marL="742950" lvl="1" indent="-285750">
              <a:buFontTx/>
              <a:buChar char="-"/>
            </a:pPr>
            <a:r>
              <a:rPr lang="ru-RU" sz="1600" dirty="0" smtClean="0">
                <a:solidFill>
                  <a:schemeClr val="bg1"/>
                </a:solidFill>
              </a:rPr>
              <a:t>описание и настройка  рабочих процессов (рассылка исполнителям, согласование);</a:t>
            </a:r>
          </a:p>
          <a:p>
            <a:pPr marL="742950" lvl="1" indent="-285750">
              <a:buFontTx/>
              <a:buChar char="-"/>
            </a:pPr>
            <a:r>
              <a:rPr lang="ru-RU" sz="1600" dirty="0" smtClean="0">
                <a:solidFill>
                  <a:schemeClr val="bg1"/>
                </a:solidFill>
              </a:rPr>
              <a:t>настройка рабочих мест пользователей;</a:t>
            </a:r>
          </a:p>
          <a:p>
            <a:pPr marL="742950" lvl="1" indent="-285750">
              <a:buFontTx/>
              <a:buChar char="-"/>
            </a:pPr>
            <a:r>
              <a:rPr lang="ru-RU" sz="1600" dirty="0" smtClean="0">
                <a:solidFill>
                  <a:schemeClr val="bg1"/>
                </a:solidFill>
              </a:rPr>
              <a:t>настройка </a:t>
            </a:r>
            <a:r>
              <a:rPr lang="ru-RU" sz="1600" dirty="0">
                <a:solidFill>
                  <a:schemeClr val="bg1"/>
                </a:solidFill>
              </a:rPr>
              <a:t>оповещений в электронную </a:t>
            </a:r>
            <a:r>
              <a:rPr lang="ru-RU" sz="1600" dirty="0" smtClean="0">
                <a:solidFill>
                  <a:schemeClr val="bg1"/>
                </a:solidFill>
              </a:rPr>
              <a:t>почту;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Апрель-май – обучение </a:t>
            </a:r>
            <a:r>
              <a:rPr lang="ru-RU" sz="1600" dirty="0" smtClean="0">
                <a:solidFill>
                  <a:schemeClr val="bg1"/>
                </a:solidFill>
              </a:rPr>
              <a:t>сотрудников (график!) – регистраторы, специалисты ИТ, директора филиалов, остальные пользователи); выездное </a:t>
            </a:r>
            <a:r>
              <a:rPr lang="ru-RU" sz="1600" dirty="0" err="1" smtClean="0">
                <a:solidFill>
                  <a:schemeClr val="bg1"/>
                </a:solidFill>
              </a:rPr>
              <a:t>обучение+вебинары</a:t>
            </a:r>
            <a:r>
              <a:rPr lang="ru-RU" sz="1600" dirty="0" smtClean="0">
                <a:solidFill>
                  <a:schemeClr val="bg1"/>
                </a:solidFill>
              </a:rPr>
              <a:t>; </a:t>
            </a:r>
            <a:endParaRPr lang="ru-RU" sz="1600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</a:rPr>
              <a:t>Апрель–май - создание </a:t>
            </a:r>
            <a:r>
              <a:rPr lang="ru-RU" sz="1600" dirty="0">
                <a:solidFill>
                  <a:schemeClr val="bg1"/>
                </a:solidFill>
              </a:rPr>
              <a:t>мини-инструкций для </a:t>
            </a:r>
            <a:r>
              <a:rPr lang="ru-RU" sz="1600" dirty="0" smtClean="0">
                <a:solidFill>
                  <a:schemeClr val="bg1"/>
                </a:solidFill>
              </a:rPr>
              <a:t>пользователей;</a:t>
            </a:r>
            <a:endParaRPr lang="ru-RU" sz="1600" dirty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</a:rPr>
              <a:t>Апрель - </a:t>
            </a:r>
            <a:r>
              <a:rPr lang="ru-RU" sz="1600" dirty="0">
                <a:solidFill>
                  <a:srgbClr val="FFC000"/>
                </a:solidFill>
              </a:rPr>
              <a:t>опытная эксплуатация</a:t>
            </a:r>
            <a:r>
              <a:rPr lang="ru-RU" sz="1600" dirty="0" smtClean="0">
                <a:solidFill>
                  <a:srgbClr val="FFC000"/>
                </a:solidFill>
              </a:rPr>
              <a:t>; </a:t>
            </a:r>
            <a:r>
              <a:rPr lang="ru-RU" sz="1600" dirty="0" smtClean="0">
                <a:solidFill>
                  <a:schemeClr val="bg1"/>
                </a:solidFill>
              </a:rPr>
              <a:t>перевод </a:t>
            </a:r>
            <a:r>
              <a:rPr lang="ru-RU" sz="1600" dirty="0" smtClean="0">
                <a:solidFill>
                  <a:schemeClr val="bg1"/>
                </a:solidFill>
              </a:rPr>
              <a:t>регистрации </a:t>
            </a:r>
            <a:r>
              <a:rPr lang="ru-RU" sz="1600" dirty="0">
                <a:solidFill>
                  <a:schemeClr val="bg1"/>
                </a:solidFill>
              </a:rPr>
              <a:t>документов </a:t>
            </a:r>
            <a:r>
              <a:rPr lang="ru-RU" sz="1600" dirty="0" smtClean="0">
                <a:solidFill>
                  <a:schemeClr val="bg1"/>
                </a:solidFill>
              </a:rPr>
              <a:t>в </a:t>
            </a:r>
            <a:r>
              <a:rPr lang="ru-RU" sz="1600" dirty="0">
                <a:solidFill>
                  <a:schemeClr val="bg1"/>
                </a:solidFill>
              </a:rPr>
              <a:t>дирекции </a:t>
            </a:r>
            <a:r>
              <a:rPr lang="ru-RU" sz="1600" dirty="0" smtClean="0">
                <a:solidFill>
                  <a:schemeClr val="bg1"/>
                </a:solidFill>
              </a:rPr>
              <a:t>в </a:t>
            </a:r>
            <a:r>
              <a:rPr lang="ru-RU" sz="1600" dirty="0">
                <a:solidFill>
                  <a:schemeClr val="bg1"/>
                </a:solidFill>
              </a:rPr>
              <a:t>новую систему </a:t>
            </a:r>
            <a:r>
              <a:rPr lang="ru-RU" sz="1600" dirty="0" smtClean="0">
                <a:solidFill>
                  <a:schemeClr val="bg1"/>
                </a:solidFill>
              </a:rPr>
              <a:t>(регистраторы 3 месяца работают в 2-х системах); </a:t>
            </a:r>
            <a:endParaRPr lang="ru-RU" sz="16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</a:rPr>
              <a:t>Апрель </a:t>
            </a:r>
            <a:r>
              <a:rPr lang="ru-RU" sz="1600" dirty="0" smtClean="0">
                <a:solidFill>
                  <a:schemeClr val="bg1"/>
                </a:solidFill>
              </a:rPr>
              <a:t>- перевод филиалов (кроме Екатеринбургского) с  «бумажной» </a:t>
            </a:r>
            <a:r>
              <a:rPr lang="ru-RU" sz="1600" dirty="0">
                <a:solidFill>
                  <a:schemeClr val="bg1"/>
                </a:solidFill>
              </a:rPr>
              <a:t>регистрации документов </a:t>
            </a:r>
            <a:r>
              <a:rPr lang="ru-RU" sz="1600" dirty="0" smtClean="0">
                <a:solidFill>
                  <a:schemeClr val="bg1"/>
                </a:solidFill>
              </a:rPr>
              <a:t>на «электронную»; 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- Организовано внесение резолюций </a:t>
            </a:r>
            <a:r>
              <a:rPr lang="ru-RU" sz="1600" dirty="0" smtClean="0">
                <a:solidFill>
                  <a:schemeClr val="bg1"/>
                </a:solidFill>
              </a:rPr>
              <a:t>руководства </a:t>
            </a:r>
            <a:r>
              <a:rPr lang="ru-RU" sz="1600" dirty="0" smtClean="0">
                <a:solidFill>
                  <a:schemeClr val="bg1"/>
                </a:solidFill>
              </a:rPr>
              <a:t>(поручения);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- Организован контроль исполнительской 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дисциплины.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</a:rPr>
              <a:t>С апреля  - сканирование всех </a:t>
            </a:r>
            <a:r>
              <a:rPr lang="ru-RU" sz="1600" dirty="0" smtClean="0">
                <a:solidFill>
                  <a:schemeClr val="bg1"/>
                </a:solidFill>
              </a:rPr>
              <a:t>документов 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(</a:t>
            </a:r>
            <a:r>
              <a:rPr lang="ru-RU" sz="1600" dirty="0" smtClean="0">
                <a:solidFill>
                  <a:schemeClr val="bg1"/>
                </a:solidFill>
              </a:rPr>
              <a:t>кроме конфиденциальных)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</a:rPr>
              <a:t>С июля – </a:t>
            </a: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промышленная эксплуатация;</a:t>
            </a:r>
            <a:endParaRPr lang="ru-RU" sz="16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</a:rPr>
              <a:t>С июля - согласование проектов документов.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16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sz="16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7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2339752" y="7434"/>
            <a:ext cx="6804248" cy="829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dirty="0" smtClean="0">
                <a:solidFill>
                  <a:srgbClr val="0070C0"/>
                </a:solidFill>
              </a:rPr>
              <a:t>Полезно…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24430" y="849580"/>
            <a:ext cx="770485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Смотреть:  «дерево» поручений и журнал </a:t>
            </a:r>
            <a:r>
              <a:rPr lang="ru-RU" sz="2000" dirty="0">
                <a:solidFill>
                  <a:schemeClr val="bg1">
                    <a:lumMod val="95000"/>
                  </a:schemeClr>
                </a:solidFill>
              </a:rPr>
              <a:t>исполнения 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поручений;</a:t>
            </a:r>
            <a:endParaRPr lang="ru-RU" sz="2000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Пользоваться поиском документов в СЭД, а не на 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сетевом ресурсе; (с 2015 года доступ к новым документам оставлен только регистраторам);</a:t>
            </a:r>
            <a:endParaRPr lang="ru-RU" sz="2000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Пользоваться статусами документов - в рабочем кабинете </a:t>
            </a:r>
            <a:r>
              <a:rPr lang="ru-RU" sz="2000" dirty="0">
                <a:solidFill>
                  <a:schemeClr val="bg1">
                    <a:lumMod val="95000"/>
                  </a:schemeClr>
                </a:solidFill>
              </a:rPr>
              <a:t>пользователя – все разложено по 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«полочкам» (статусам) – Поручено </a:t>
            </a: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МНЕ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 и Поручено </a:t>
            </a: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МНОЙ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;</a:t>
            </a:r>
            <a:endParaRPr lang="ru-RU" sz="2000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Пройти дополнительное обучение;</a:t>
            </a:r>
            <a:endParaRPr lang="ru-RU" sz="2000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Настроить оповещения </a:t>
            </a:r>
            <a:r>
              <a:rPr lang="ru-RU" sz="2000" dirty="0">
                <a:solidFill>
                  <a:schemeClr val="bg1">
                    <a:lumMod val="95000"/>
                  </a:schemeClr>
                </a:solidFill>
              </a:rPr>
              <a:t>и 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RSS-каналы;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Высказывать свое мнение в обсуждениях;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Использовать шаблоны документов;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Использовать согласование документов через портал (по кабинетам должны ходить документы, а не люди!);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Совместно работать над файлами.</a:t>
            </a:r>
            <a:endParaRPr lang="ru-RU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20272" y="3429000"/>
            <a:ext cx="2022475" cy="20224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470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2339752" y="7434"/>
            <a:ext cx="6804248" cy="829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dirty="0" smtClean="0">
                <a:solidFill>
                  <a:srgbClr val="0070C0"/>
                </a:solidFill>
              </a:rPr>
              <a:t>Типично…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24430" y="692696"/>
            <a:ext cx="7704856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endParaRPr lang="ru-RU" sz="20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Нарушение сроков ответа (есть неисполненные поручения по документам =140 дней!);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Отсутствие связок (ссылок) между 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документами (виноваты как регистраторы, так и сами пользователи);</a:t>
            </a:r>
            <a:endParaRPr lang="ru-RU" sz="20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Грамматические ошибки - «</a:t>
            </a:r>
            <a:r>
              <a:rPr lang="ru-RU" sz="2000" dirty="0" err="1">
                <a:solidFill>
                  <a:schemeClr val="bg1">
                    <a:lumMod val="95000"/>
                  </a:schemeClr>
                </a:solidFill>
              </a:rPr>
              <a:t>Очепятки</a:t>
            </a:r>
            <a:r>
              <a:rPr lang="ru-RU" sz="2000" dirty="0">
                <a:solidFill>
                  <a:schemeClr val="bg1">
                    <a:lumMod val="95000"/>
                  </a:schemeClr>
                </a:solidFill>
              </a:rPr>
              <a:t>» и «</a:t>
            </a:r>
            <a:r>
              <a:rPr lang="ru-RU" sz="2000" dirty="0" err="1">
                <a:solidFill>
                  <a:schemeClr val="bg1">
                    <a:lumMod val="95000"/>
                  </a:schemeClr>
                </a:solidFill>
              </a:rPr>
              <a:t>Арфография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»;</a:t>
            </a:r>
            <a:endParaRPr lang="ru-RU" sz="2000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Недостаточность (</a:t>
            </a:r>
            <a:r>
              <a:rPr lang="ru-RU" sz="2000" dirty="0" err="1" smtClean="0">
                <a:solidFill>
                  <a:schemeClr val="bg1">
                    <a:lumMod val="95000"/>
                  </a:schemeClr>
                </a:solidFill>
              </a:rPr>
              <a:t>неинформативность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) заголовка и содержания;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«Письма вежливости» - их нет!;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Отправка незарегистрированных документов по 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e-mail 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и </a:t>
            </a:r>
            <a:r>
              <a:rPr lang="en-US" sz="2000" dirty="0" err="1" smtClean="0">
                <a:solidFill>
                  <a:schemeClr val="bg1">
                    <a:lumMod val="95000"/>
                  </a:schemeClr>
                </a:solidFill>
              </a:rPr>
              <a:t>VipNet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Дублирование информации (портал и 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e-mail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+</a:t>
            </a:r>
            <a:r>
              <a:rPr lang="en-US" sz="2000" dirty="0" err="1" smtClean="0">
                <a:solidFill>
                  <a:schemeClr val="bg1">
                    <a:lumMod val="95000"/>
                  </a:schemeClr>
                </a:solidFill>
              </a:rPr>
              <a:t>VipNet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);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Группы документов, адресаты,  исполнители 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(регистраторы часто путают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!);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>
                <a:solidFill>
                  <a:schemeClr val="bg1">
                    <a:lumMod val="95000"/>
                  </a:schemeClr>
                </a:solidFill>
              </a:rPr>
              <a:t>Открытие файлов эксклюзивно (с извлечением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).</a:t>
            </a:r>
            <a:endParaRPr lang="ru-RU" sz="2000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endParaRPr lang="ru-RU" sz="20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endParaRPr lang="ru-RU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944" y="5228236"/>
            <a:ext cx="4252162" cy="16583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507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2339752" y="7434"/>
            <a:ext cx="6804248" cy="829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dirty="0" smtClean="0">
                <a:solidFill>
                  <a:srgbClr val="0070C0"/>
                </a:solidFill>
              </a:rPr>
              <a:t>Что дальше…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5713" y="692696"/>
            <a:ext cx="7704856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endParaRPr lang="ru-RU" sz="20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Повторное обучение (поиск, исполнение поручений, согласование документов – под роспись?);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Согласование документов;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Сканирование </a:t>
            </a:r>
            <a:r>
              <a:rPr lang="ru-RU" sz="2000" dirty="0" smtClean="0">
                <a:solidFill>
                  <a:schemeClr val="bg1"/>
                </a:solidFill>
              </a:rPr>
              <a:t>конфиденциальных документов </a:t>
            </a:r>
            <a:r>
              <a:rPr lang="ru-RU" sz="2000" dirty="0">
                <a:solidFill>
                  <a:schemeClr val="bg1"/>
                </a:solidFill>
              </a:rPr>
              <a:t>– </a:t>
            </a:r>
            <a:r>
              <a:rPr lang="ru-RU" sz="2000" dirty="0" smtClean="0">
                <a:solidFill>
                  <a:schemeClr val="bg1"/>
                </a:solidFill>
              </a:rPr>
              <a:t>хранение сканов в ЗС;</a:t>
            </a:r>
            <a:endParaRPr lang="ru-RU" sz="2000" dirty="0" smtClean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Создание </a:t>
            </a:r>
            <a:r>
              <a:rPr lang="ru-RU" sz="2000" dirty="0" smtClean="0">
                <a:solidFill>
                  <a:schemeClr val="bg1"/>
                </a:solidFill>
              </a:rPr>
              <a:t>дополнительных отчетных </a:t>
            </a:r>
            <a:r>
              <a:rPr lang="ru-RU" sz="2000" dirty="0" err="1" smtClean="0">
                <a:solidFill>
                  <a:schemeClr val="bg1"/>
                </a:solidFill>
              </a:rPr>
              <a:t>форм+аналитика</a:t>
            </a:r>
            <a:r>
              <a:rPr lang="ru-RU" sz="2000" dirty="0" smtClean="0">
                <a:solidFill>
                  <a:schemeClr val="bg1"/>
                </a:solidFill>
              </a:rPr>
              <a:t>;</a:t>
            </a:r>
            <a:endParaRPr lang="ru-RU" sz="2000" dirty="0" smtClean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Сайты рабочих групп и филиалов (если нужно </a:t>
            </a:r>
            <a:r>
              <a:rPr lang="ru-RU" sz="2000" dirty="0" smtClean="0">
                <a:solidFill>
                  <a:srgbClr val="FFC000"/>
                </a:solidFill>
                <a:sym typeface="Wingdings" pitchFamily="2" charset="2"/>
              </a:rPr>
              <a:t></a:t>
            </a:r>
            <a:r>
              <a:rPr lang="ru-RU" sz="2000" dirty="0" smtClean="0">
                <a:solidFill>
                  <a:schemeClr val="bg1"/>
                </a:solidFill>
              </a:rPr>
              <a:t>);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Управление совещаниями;</a:t>
            </a:r>
            <a:r>
              <a:rPr lang="ru-RU" sz="2000" dirty="0">
                <a:solidFill>
                  <a:schemeClr val="bg1"/>
                </a:solidFill>
              </a:rPr>
              <a:t> календарь совещаний;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Главная страница портала (заявки, </a:t>
            </a:r>
            <a:r>
              <a:rPr lang="en-US" sz="2000" dirty="0" smtClean="0">
                <a:solidFill>
                  <a:schemeClr val="bg1"/>
                </a:solidFill>
              </a:rPr>
              <a:t>Help-desk</a:t>
            </a:r>
            <a:r>
              <a:rPr lang="ru-RU" sz="2000" dirty="0" smtClean="0">
                <a:solidFill>
                  <a:schemeClr val="bg1"/>
                </a:solidFill>
              </a:rPr>
              <a:t>, новые сотрудники; </a:t>
            </a:r>
            <a:r>
              <a:rPr lang="ru-RU" sz="2000" dirty="0" smtClean="0">
                <a:solidFill>
                  <a:schemeClr val="bg1"/>
                </a:solidFill>
              </a:rPr>
              <a:t>«новичку» (инструкции), </a:t>
            </a:r>
            <a:r>
              <a:rPr lang="ru-RU" sz="2000" dirty="0" smtClean="0">
                <a:solidFill>
                  <a:schemeClr val="bg1"/>
                </a:solidFill>
              </a:rPr>
              <a:t>дни рождения, корпоративные новости, форумы, </a:t>
            </a:r>
            <a:r>
              <a:rPr lang="ru-RU" sz="2000" dirty="0" smtClean="0">
                <a:solidFill>
                  <a:schemeClr val="bg1"/>
                </a:solidFill>
              </a:rPr>
              <a:t>опросы);</a:t>
            </a:r>
            <a:endParaRPr lang="ru-RU" sz="2000" dirty="0" smtClean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Электронная подпись;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Контекстный поиск (сканирование с распознаванием);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Календарь </a:t>
            </a:r>
            <a:r>
              <a:rPr lang="ru-RU" sz="2000" dirty="0" smtClean="0">
                <a:solidFill>
                  <a:schemeClr val="bg1"/>
                </a:solidFill>
              </a:rPr>
              <a:t>отсутствий; </a:t>
            </a:r>
            <a:endParaRPr lang="ru-RU" sz="2000" dirty="0" smtClean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Контроль </a:t>
            </a:r>
            <a:r>
              <a:rPr lang="ru-RU" sz="2000" dirty="0" smtClean="0">
                <a:solidFill>
                  <a:schemeClr val="bg1"/>
                </a:solidFill>
              </a:rPr>
              <a:t>исполнительской дисциплины.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endParaRPr lang="ru-RU" sz="2000" dirty="0" smtClean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endParaRPr lang="ru-RU" sz="2000" dirty="0" smtClean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endParaRPr lang="ru-RU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32240" y="3246513"/>
            <a:ext cx="2743554" cy="20576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061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314" y="1134302"/>
            <a:ext cx="2682248" cy="3670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181493" y="2967335"/>
            <a:ext cx="6781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Спасибо за внимание!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00192" y="5013176"/>
            <a:ext cx="2378920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4"/>
              </a:rPr>
              <a:t>iaroshev@tfoms.e-burg.ru</a:t>
            </a:r>
            <a:endParaRPr lang="en-US" sz="1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en-US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5"/>
              </a:rPr>
              <a:t>www.tfoms.e-burg.ru</a:t>
            </a:r>
            <a:endParaRPr lang="en-US" sz="1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372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2339752" y="7434"/>
            <a:ext cx="6804248" cy="829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dirty="0" smtClean="0">
                <a:solidFill>
                  <a:srgbClr val="0070C0"/>
                </a:solidFill>
              </a:rPr>
              <a:t>Напомним…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8255" y="960403"/>
            <a:ext cx="8496944" cy="563231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Из приказа ТФОМС: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«…П.6. </a:t>
            </a:r>
            <a:r>
              <a:rPr lang="ru-RU" sz="2000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Директорам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межмуниципальных филиалов и </a:t>
            </a:r>
            <a:r>
              <a:rPr lang="ru-RU" sz="20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начальникам</a:t>
            </a:r>
            <a:r>
              <a:rPr lang="ru-RU" sz="2000" dirty="0">
                <a:solidFill>
                  <a:schemeClr val="bg1"/>
                </a:solidFill>
              </a:rPr>
              <a:t> структурных подразделений ТФОМС </a:t>
            </a:r>
            <a:r>
              <a:rPr lang="ru-RU" sz="20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обеспечить</a:t>
            </a:r>
            <a:r>
              <a:rPr lang="ru-RU" sz="2000" dirty="0">
                <a:solidFill>
                  <a:schemeClr val="bg1"/>
                </a:solidFill>
              </a:rPr>
              <a:t> работу сотрудников подразделений с электронными версиями документов и поручениями в </a:t>
            </a:r>
            <a:r>
              <a:rPr lang="ru-RU" sz="2000" dirty="0" smtClean="0">
                <a:solidFill>
                  <a:schemeClr val="bg1"/>
                </a:solidFill>
              </a:rPr>
              <a:t>Системе…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…1.3. Порядок </a:t>
            </a:r>
            <a:r>
              <a:rPr lang="ru-RU" sz="20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обязателен</a:t>
            </a:r>
            <a:r>
              <a:rPr lang="ru-RU" sz="2000" dirty="0">
                <a:solidFill>
                  <a:schemeClr val="bg1"/>
                </a:solidFill>
              </a:rPr>
              <a:t> для исполнения руководителями и сотрудниками подразделений ТФОМС Свердловской области и межмуниципальных </a:t>
            </a:r>
            <a:r>
              <a:rPr lang="ru-RU" sz="2000" dirty="0" smtClean="0">
                <a:solidFill>
                  <a:schemeClr val="bg1"/>
                </a:solidFill>
              </a:rPr>
              <a:t>филиалов…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…1.6. Движение </a:t>
            </a:r>
            <a:r>
              <a:rPr lang="ru-RU" sz="2000" dirty="0">
                <a:solidFill>
                  <a:schemeClr val="bg1"/>
                </a:solidFill>
              </a:rPr>
              <a:t>документов внутри организации, а также работа с поручениями осуществляется с помощью Системы</a:t>
            </a:r>
            <a:endParaRPr lang="ru-RU" sz="2000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…1.7. Заносить </a:t>
            </a:r>
            <a:r>
              <a:rPr lang="ru-RU" sz="2000" dirty="0">
                <a:solidFill>
                  <a:schemeClr val="bg1"/>
                </a:solidFill>
              </a:rPr>
              <a:t>информацию в Систему </a:t>
            </a:r>
            <a:r>
              <a:rPr lang="ru-RU" sz="20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обязаны все сотрудники</a:t>
            </a:r>
            <a:r>
              <a:rPr lang="ru-RU" sz="2000" dirty="0">
                <a:solidFill>
                  <a:schemeClr val="bg1"/>
                </a:solidFill>
              </a:rPr>
              <a:t> ТФОМС, подключенные к </a:t>
            </a:r>
            <a:r>
              <a:rPr lang="ru-RU" sz="2000" dirty="0" smtClean="0">
                <a:solidFill>
                  <a:schemeClr val="bg1"/>
                </a:solidFill>
              </a:rPr>
              <a:t>Системе…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…7.4. Для </a:t>
            </a:r>
            <a:r>
              <a:rPr lang="ru-RU" sz="2000" dirty="0">
                <a:solidFill>
                  <a:schemeClr val="bg1"/>
                </a:solidFill>
              </a:rPr>
              <a:t>обеспечения контроля исполнительской дисциплины </a:t>
            </a:r>
            <a:r>
              <a:rPr lang="ru-RU" sz="20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пользователи</a:t>
            </a:r>
            <a:r>
              <a:rPr lang="ru-RU" sz="2000" dirty="0">
                <a:solidFill>
                  <a:schemeClr val="bg1"/>
                </a:solidFill>
              </a:rPr>
              <a:t> в обязательном порядке </a:t>
            </a:r>
            <a:r>
              <a:rPr lang="ru-RU" sz="20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вносят в Систему</a:t>
            </a:r>
            <a:r>
              <a:rPr lang="ru-RU" sz="2000" dirty="0">
                <a:solidFill>
                  <a:schemeClr val="bg1"/>
                </a:solidFill>
              </a:rPr>
              <a:t> отметки об исполнении ими документов (поручений</a:t>
            </a:r>
            <a:r>
              <a:rPr lang="ru-RU" sz="2000" dirty="0" smtClean="0">
                <a:solidFill>
                  <a:schemeClr val="bg1"/>
                </a:solidFill>
              </a:rPr>
              <a:t>)…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…9.4. </a:t>
            </a:r>
            <a:r>
              <a:rPr lang="ru-RU" sz="2000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Ответственность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за организацию внедрения и использования Системы в структурных подразделениях ТФОМС </a:t>
            </a:r>
            <a:r>
              <a:rPr lang="ru-RU" sz="20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возлагается на руководителей</a:t>
            </a:r>
            <a:r>
              <a:rPr lang="ru-RU" sz="2000" dirty="0">
                <a:solidFill>
                  <a:schemeClr val="bg1"/>
                </a:solidFill>
              </a:rPr>
              <a:t> структурных </a:t>
            </a:r>
            <a:r>
              <a:rPr lang="ru-RU" sz="2000" dirty="0" smtClean="0">
                <a:solidFill>
                  <a:schemeClr val="bg1"/>
                </a:solidFill>
              </a:rPr>
              <a:t>подразделений…»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54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2339752" y="7434"/>
            <a:ext cx="6804248" cy="829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dirty="0" smtClean="0">
                <a:solidFill>
                  <a:srgbClr val="0070C0"/>
                </a:solidFill>
              </a:rPr>
              <a:t>Схематично…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2" name="Облако 1"/>
          <p:cNvSpPr/>
          <p:nvPr/>
        </p:nvSpPr>
        <p:spPr>
          <a:xfrm>
            <a:off x="179512" y="980728"/>
            <a:ext cx="3596168" cy="1621168"/>
          </a:xfrm>
          <a:prstGeom prst="cloud">
            <a:avLst/>
          </a:prstGeom>
          <a:solidFill>
            <a:schemeClr val="bg1">
              <a:lumMod val="95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Облако 8"/>
          <p:cNvSpPr/>
          <p:nvPr/>
        </p:nvSpPr>
        <p:spPr>
          <a:xfrm>
            <a:off x="4815194" y="877046"/>
            <a:ext cx="3524536" cy="1478160"/>
          </a:xfrm>
          <a:prstGeom prst="cloud">
            <a:avLst/>
          </a:prstGeom>
          <a:solidFill>
            <a:schemeClr val="bg1">
              <a:lumMod val="95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лако 9"/>
          <p:cNvSpPr/>
          <p:nvPr/>
        </p:nvSpPr>
        <p:spPr>
          <a:xfrm>
            <a:off x="1534199" y="2355206"/>
            <a:ext cx="6048672" cy="1807523"/>
          </a:xfrm>
          <a:prstGeom prst="cloud">
            <a:avLst/>
          </a:prstGeom>
          <a:solidFill>
            <a:schemeClr val="bg1">
              <a:lumMod val="95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блако 11"/>
          <p:cNvSpPr/>
          <p:nvPr/>
        </p:nvSpPr>
        <p:spPr>
          <a:xfrm>
            <a:off x="1628056" y="4898187"/>
            <a:ext cx="6201072" cy="1853064"/>
          </a:xfrm>
          <a:prstGeom prst="cloud">
            <a:avLst/>
          </a:prstGeom>
          <a:solidFill>
            <a:schemeClr val="bg1">
              <a:lumMod val="95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http://csce.uark.edu/~jgauch/4813/src/textures/brick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86" b="41983"/>
          <a:stretch/>
        </p:blipFill>
        <p:spPr bwMode="auto">
          <a:xfrm>
            <a:off x="-13465" y="4389901"/>
            <a:ext cx="9144001" cy="43353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1-tub-ru.yandex.net/i?id=e595155b9124dc620b176eee887bbc7a-09-144&amp;n=33&amp;h=15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403614"/>
            <a:ext cx="643223" cy="482417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3738" y="1034282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FW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72400" y="986405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DMZ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55460" y="1147983"/>
            <a:ext cx="61863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Web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15988" y="1501501"/>
            <a:ext cx="96160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Internet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48064" y="1520456"/>
            <a:ext cx="169148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Tfoms.e-burg.ru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04687" y="1311085"/>
            <a:ext cx="70064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Proxy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81177" y="2662407"/>
            <a:ext cx="99450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Terminal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49635" y="2662407"/>
            <a:ext cx="90582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Wsharp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24309" y="2636912"/>
            <a:ext cx="54373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SQL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83968" y="4162729"/>
            <a:ext cx="1008112" cy="85044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VipNet</a:t>
            </a: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Коор-динатор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51591" y="3820556"/>
            <a:ext cx="22070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Открытый сегмент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80016" y="4886897"/>
            <a:ext cx="2182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Закрытый сегмент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computr2"/>
          <p:cNvSpPr>
            <a:spLocks noEditPoints="1" noChangeArrowheads="1"/>
          </p:cNvSpPr>
          <p:nvPr/>
        </p:nvSpPr>
        <p:spPr bwMode="auto">
          <a:xfrm>
            <a:off x="2377729" y="5373216"/>
            <a:ext cx="574328" cy="574328"/>
          </a:xfrm>
          <a:custGeom>
            <a:avLst/>
            <a:gdLst>
              <a:gd name="T0" fmla="*/ 10800 w 21600"/>
              <a:gd name="T1" fmla="*/ 0 h 21600"/>
              <a:gd name="T2" fmla="*/ 10800 w 21600"/>
              <a:gd name="T3" fmla="*/ 21600 h 21600"/>
              <a:gd name="T4" fmla="*/ 17326 w 21600"/>
              <a:gd name="T5" fmla="*/ 0 h 21600"/>
              <a:gd name="T6" fmla="*/ 4274 w 21600"/>
              <a:gd name="T7" fmla="*/ 0 h 21600"/>
              <a:gd name="T8" fmla="*/ 4274 w 21600"/>
              <a:gd name="T9" fmla="*/ 11631 h 21600"/>
              <a:gd name="T10" fmla="*/ 17326 w 21600"/>
              <a:gd name="T11" fmla="*/ 11631 h 21600"/>
              <a:gd name="T12" fmla="*/ 4274 w 21600"/>
              <a:gd name="T13" fmla="*/ 5816 h 21600"/>
              <a:gd name="T14" fmla="*/ 17326 w 21600"/>
              <a:gd name="T15" fmla="*/ 5816 h 21600"/>
              <a:gd name="T16" fmla="*/ 18828 w 21600"/>
              <a:gd name="T17" fmla="*/ 15785 h 21600"/>
              <a:gd name="T18" fmla="*/ 2772 w 21600"/>
              <a:gd name="T19" fmla="*/ 15785 h 21600"/>
              <a:gd name="T20" fmla="*/ 6194 w 21600"/>
              <a:gd name="T21" fmla="*/ 1913 h 21600"/>
              <a:gd name="T22" fmla="*/ 15565 w 21600"/>
              <a:gd name="T23" fmla="*/ 97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" name="computr2"/>
          <p:cNvSpPr>
            <a:spLocks noEditPoints="1" noChangeArrowheads="1"/>
          </p:cNvSpPr>
          <p:nvPr/>
        </p:nvSpPr>
        <p:spPr bwMode="auto">
          <a:xfrm>
            <a:off x="3201352" y="5537555"/>
            <a:ext cx="574328" cy="574328"/>
          </a:xfrm>
          <a:custGeom>
            <a:avLst/>
            <a:gdLst>
              <a:gd name="T0" fmla="*/ 10800 w 21600"/>
              <a:gd name="T1" fmla="*/ 0 h 21600"/>
              <a:gd name="T2" fmla="*/ 10800 w 21600"/>
              <a:gd name="T3" fmla="*/ 21600 h 21600"/>
              <a:gd name="T4" fmla="*/ 17326 w 21600"/>
              <a:gd name="T5" fmla="*/ 0 h 21600"/>
              <a:gd name="T6" fmla="*/ 4274 w 21600"/>
              <a:gd name="T7" fmla="*/ 0 h 21600"/>
              <a:gd name="T8" fmla="*/ 4274 w 21600"/>
              <a:gd name="T9" fmla="*/ 11631 h 21600"/>
              <a:gd name="T10" fmla="*/ 17326 w 21600"/>
              <a:gd name="T11" fmla="*/ 11631 h 21600"/>
              <a:gd name="T12" fmla="*/ 4274 w 21600"/>
              <a:gd name="T13" fmla="*/ 5816 h 21600"/>
              <a:gd name="T14" fmla="*/ 17326 w 21600"/>
              <a:gd name="T15" fmla="*/ 5816 h 21600"/>
              <a:gd name="T16" fmla="*/ 18828 w 21600"/>
              <a:gd name="T17" fmla="*/ 15785 h 21600"/>
              <a:gd name="T18" fmla="*/ 2772 w 21600"/>
              <a:gd name="T19" fmla="*/ 15785 h 21600"/>
              <a:gd name="T20" fmla="*/ 6194 w 21600"/>
              <a:gd name="T21" fmla="*/ 1913 h 21600"/>
              <a:gd name="T22" fmla="*/ 15565 w 21600"/>
              <a:gd name="T23" fmla="*/ 97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" name="computr2"/>
          <p:cNvSpPr>
            <a:spLocks noEditPoints="1" noChangeArrowheads="1"/>
          </p:cNvSpPr>
          <p:nvPr/>
        </p:nvSpPr>
        <p:spPr bwMode="auto">
          <a:xfrm>
            <a:off x="3996804" y="5619207"/>
            <a:ext cx="574328" cy="574328"/>
          </a:xfrm>
          <a:custGeom>
            <a:avLst/>
            <a:gdLst>
              <a:gd name="T0" fmla="*/ 10800 w 21600"/>
              <a:gd name="T1" fmla="*/ 0 h 21600"/>
              <a:gd name="T2" fmla="*/ 10800 w 21600"/>
              <a:gd name="T3" fmla="*/ 21600 h 21600"/>
              <a:gd name="T4" fmla="*/ 17326 w 21600"/>
              <a:gd name="T5" fmla="*/ 0 h 21600"/>
              <a:gd name="T6" fmla="*/ 4274 w 21600"/>
              <a:gd name="T7" fmla="*/ 0 h 21600"/>
              <a:gd name="T8" fmla="*/ 4274 w 21600"/>
              <a:gd name="T9" fmla="*/ 11631 h 21600"/>
              <a:gd name="T10" fmla="*/ 17326 w 21600"/>
              <a:gd name="T11" fmla="*/ 11631 h 21600"/>
              <a:gd name="T12" fmla="*/ 4274 w 21600"/>
              <a:gd name="T13" fmla="*/ 5816 h 21600"/>
              <a:gd name="T14" fmla="*/ 17326 w 21600"/>
              <a:gd name="T15" fmla="*/ 5816 h 21600"/>
              <a:gd name="T16" fmla="*/ 18828 w 21600"/>
              <a:gd name="T17" fmla="*/ 15785 h 21600"/>
              <a:gd name="T18" fmla="*/ 2772 w 21600"/>
              <a:gd name="T19" fmla="*/ 15785 h 21600"/>
              <a:gd name="T20" fmla="*/ 6194 w 21600"/>
              <a:gd name="T21" fmla="*/ 1913 h 21600"/>
              <a:gd name="T22" fmla="*/ 15565 w 21600"/>
              <a:gd name="T23" fmla="*/ 97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" name="computr2"/>
          <p:cNvSpPr>
            <a:spLocks noEditPoints="1" noChangeArrowheads="1"/>
          </p:cNvSpPr>
          <p:nvPr/>
        </p:nvSpPr>
        <p:spPr bwMode="auto">
          <a:xfrm>
            <a:off x="4902547" y="5619207"/>
            <a:ext cx="574328" cy="574328"/>
          </a:xfrm>
          <a:custGeom>
            <a:avLst/>
            <a:gdLst>
              <a:gd name="T0" fmla="*/ 10800 w 21600"/>
              <a:gd name="T1" fmla="*/ 0 h 21600"/>
              <a:gd name="T2" fmla="*/ 10800 w 21600"/>
              <a:gd name="T3" fmla="*/ 21600 h 21600"/>
              <a:gd name="T4" fmla="*/ 17326 w 21600"/>
              <a:gd name="T5" fmla="*/ 0 h 21600"/>
              <a:gd name="T6" fmla="*/ 4274 w 21600"/>
              <a:gd name="T7" fmla="*/ 0 h 21600"/>
              <a:gd name="T8" fmla="*/ 4274 w 21600"/>
              <a:gd name="T9" fmla="*/ 11631 h 21600"/>
              <a:gd name="T10" fmla="*/ 17326 w 21600"/>
              <a:gd name="T11" fmla="*/ 11631 h 21600"/>
              <a:gd name="T12" fmla="*/ 4274 w 21600"/>
              <a:gd name="T13" fmla="*/ 5816 h 21600"/>
              <a:gd name="T14" fmla="*/ 17326 w 21600"/>
              <a:gd name="T15" fmla="*/ 5816 h 21600"/>
              <a:gd name="T16" fmla="*/ 18828 w 21600"/>
              <a:gd name="T17" fmla="*/ 15785 h 21600"/>
              <a:gd name="T18" fmla="*/ 2772 w 21600"/>
              <a:gd name="T19" fmla="*/ 15785 h 21600"/>
              <a:gd name="T20" fmla="*/ 6194 w 21600"/>
              <a:gd name="T21" fmla="*/ 1913 h 21600"/>
              <a:gd name="T22" fmla="*/ 15565 w 21600"/>
              <a:gd name="T23" fmla="*/ 97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" name="computr2"/>
          <p:cNvSpPr>
            <a:spLocks noEditPoints="1" noChangeArrowheads="1"/>
          </p:cNvSpPr>
          <p:nvPr/>
        </p:nvSpPr>
        <p:spPr bwMode="auto">
          <a:xfrm>
            <a:off x="5849479" y="5485624"/>
            <a:ext cx="574328" cy="574328"/>
          </a:xfrm>
          <a:custGeom>
            <a:avLst/>
            <a:gdLst>
              <a:gd name="T0" fmla="*/ 10800 w 21600"/>
              <a:gd name="T1" fmla="*/ 0 h 21600"/>
              <a:gd name="T2" fmla="*/ 10800 w 21600"/>
              <a:gd name="T3" fmla="*/ 21600 h 21600"/>
              <a:gd name="T4" fmla="*/ 17326 w 21600"/>
              <a:gd name="T5" fmla="*/ 0 h 21600"/>
              <a:gd name="T6" fmla="*/ 4274 w 21600"/>
              <a:gd name="T7" fmla="*/ 0 h 21600"/>
              <a:gd name="T8" fmla="*/ 4274 w 21600"/>
              <a:gd name="T9" fmla="*/ 11631 h 21600"/>
              <a:gd name="T10" fmla="*/ 17326 w 21600"/>
              <a:gd name="T11" fmla="*/ 11631 h 21600"/>
              <a:gd name="T12" fmla="*/ 4274 w 21600"/>
              <a:gd name="T13" fmla="*/ 5816 h 21600"/>
              <a:gd name="T14" fmla="*/ 17326 w 21600"/>
              <a:gd name="T15" fmla="*/ 5816 h 21600"/>
              <a:gd name="T16" fmla="*/ 18828 w 21600"/>
              <a:gd name="T17" fmla="*/ 15785 h 21600"/>
              <a:gd name="T18" fmla="*/ 2772 w 21600"/>
              <a:gd name="T19" fmla="*/ 15785 h 21600"/>
              <a:gd name="T20" fmla="*/ 6194 w 21600"/>
              <a:gd name="T21" fmla="*/ 1913 h 21600"/>
              <a:gd name="T22" fmla="*/ 15565 w 21600"/>
              <a:gd name="T23" fmla="*/ 97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" name="computr2"/>
          <p:cNvSpPr>
            <a:spLocks noEditPoints="1" noChangeArrowheads="1"/>
          </p:cNvSpPr>
          <p:nvPr/>
        </p:nvSpPr>
        <p:spPr bwMode="auto">
          <a:xfrm>
            <a:off x="6630359" y="5198460"/>
            <a:ext cx="574328" cy="574328"/>
          </a:xfrm>
          <a:custGeom>
            <a:avLst/>
            <a:gdLst>
              <a:gd name="T0" fmla="*/ 10800 w 21600"/>
              <a:gd name="T1" fmla="*/ 0 h 21600"/>
              <a:gd name="T2" fmla="*/ 10800 w 21600"/>
              <a:gd name="T3" fmla="*/ 21600 h 21600"/>
              <a:gd name="T4" fmla="*/ 17326 w 21600"/>
              <a:gd name="T5" fmla="*/ 0 h 21600"/>
              <a:gd name="T6" fmla="*/ 4274 w 21600"/>
              <a:gd name="T7" fmla="*/ 0 h 21600"/>
              <a:gd name="T8" fmla="*/ 4274 w 21600"/>
              <a:gd name="T9" fmla="*/ 11631 h 21600"/>
              <a:gd name="T10" fmla="*/ 17326 w 21600"/>
              <a:gd name="T11" fmla="*/ 11631 h 21600"/>
              <a:gd name="T12" fmla="*/ 4274 w 21600"/>
              <a:gd name="T13" fmla="*/ 5816 h 21600"/>
              <a:gd name="T14" fmla="*/ 17326 w 21600"/>
              <a:gd name="T15" fmla="*/ 5816 h 21600"/>
              <a:gd name="T16" fmla="*/ 18828 w 21600"/>
              <a:gd name="T17" fmla="*/ 15785 h 21600"/>
              <a:gd name="T18" fmla="*/ 2772 w 21600"/>
              <a:gd name="T19" fmla="*/ 15785 h 21600"/>
              <a:gd name="T20" fmla="*/ 6194 w 21600"/>
              <a:gd name="T21" fmla="*/ 1913 h 21600"/>
              <a:gd name="T22" fmla="*/ 15565 w 21600"/>
              <a:gd name="T23" fmla="*/ 97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" name="computr2"/>
          <p:cNvSpPr>
            <a:spLocks noEditPoints="1" noChangeArrowheads="1"/>
          </p:cNvSpPr>
          <p:nvPr/>
        </p:nvSpPr>
        <p:spPr bwMode="auto">
          <a:xfrm>
            <a:off x="2151850" y="3172326"/>
            <a:ext cx="574328" cy="574328"/>
          </a:xfrm>
          <a:custGeom>
            <a:avLst/>
            <a:gdLst>
              <a:gd name="T0" fmla="*/ 10800 w 21600"/>
              <a:gd name="T1" fmla="*/ 0 h 21600"/>
              <a:gd name="T2" fmla="*/ 10800 w 21600"/>
              <a:gd name="T3" fmla="*/ 21600 h 21600"/>
              <a:gd name="T4" fmla="*/ 17326 w 21600"/>
              <a:gd name="T5" fmla="*/ 0 h 21600"/>
              <a:gd name="T6" fmla="*/ 4274 w 21600"/>
              <a:gd name="T7" fmla="*/ 0 h 21600"/>
              <a:gd name="T8" fmla="*/ 4274 w 21600"/>
              <a:gd name="T9" fmla="*/ 11631 h 21600"/>
              <a:gd name="T10" fmla="*/ 17326 w 21600"/>
              <a:gd name="T11" fmla="*/ 11631 h 21600"/>
              <a:gd name="T12" fmla="*/ 4274 w 21600"/>
              <a:gd name="T13" fmla="*/ 5816 h 21600"/>
              <a:gd name="T14" fmla="*/ 17326 w 21600"/>
              <a:gd name="T15" fmla="*/ 5816 h 21600"/>
              <a:gd name="T16" fmla="*/ 18828 w 21600"/>
              <a:gd name="T17" fmla="*/ 15785 h 21600"/>
              <a:gd name="T18" fmla="*/ 2772 w 21600"/>
              <a:gd name="T19" fmla="*/ 15785 h 21600"/>
              <a:gd name="T20" fmla="*/ 6194 w 21600"/>
              <a:gd name="T21" fmla="*/ 1913 h 21600"/>
              <a:gd name="T22" fmla="*/ 15565 w 21600"/>
              <a:gd name="T23" fmla="*/ 97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" name="computr2"/>
          <p:cNvSpPr>
            <a:spLocks noEditPoints="1" noChangeArrowheads="1"/>
          </p:cNvSpPr>
          <p:nvPr/>
        </p:nvSpPr>
        <p:spPr bwMode="auto">
          <a:xfrm>
            <a:off x="2956519" y="3446283"/>
            <a:ext cx="574328" cy="574328"/>
          </a:xfrm>
          <a:custGeom>
            <a:avLst/>
            <a:gdLst>
              <a:gd name="T0" fmla="*/ 10800 w 21600"/>
              <a:gd name="T1" fmla="*/ 0 h 21600"/>
              <a:gd name="T2" fmla="*/ 10800 w 21600"/>
              <a:gd name="T3" fmla="*/ 21600 h 21600"/>
              <a:gd name="T4" fmla="*/ 17326 w 21600"/>
              <a:gd name="T5" fmla="*/ 0 h 21600"/>
              <a:gd name="T6" fmla="*/ 4274 w 21600"/>
              <a:gd name="T7" fmla="*/ 0 h 21600"/>
              <a:gd name="T8" fmla="*/ 4274 w 21600"/>
              <a:gd name="T9" fmla="*/ 11631 h 21600"/>
              <a:gd name="T10" fmla="*/ 17326 w 21600"/>
              <a:gd name="T11" fmla="*/ 11631 h 21600"/>
              <a:gd name="T12" fmla="*/ 4274 w 21600"/>
              <a:gd name="T13" fmla="*/ 5816 h 21600"/>
              <a:gd name="T14" fmla="*/ 17326 w 21600"/>
              <a:gd name="T15" fmla="*/ 5816 h 21600"/>
              <a:gd name="T16" fmla="*/ 18828 w 21600"/>
              <a:gd name="T17" fmla="*/ 15785 h 21600"/>
              <a:gd name="T18" fmla="*/ 2772 w 21600"/>
              <a:gd name="T19" fmla="*/ 15785 h 21600"/>
              <a:gd name="T20" fmla="*/ 6194 w 21600"/>
              <a:gd name="T21" fmla="*/ 1913 h 21600"/>
              <a:gd name="T22" fmla="*/ 15565 w 21600"/>
              <a:gd name="T23" fmla="*/ 97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computr2"/>
          <p:cNvSpPr>
            <a:spLocks noEditPoints="1" noChangeArrowheads="1"/>
          </p:cNvSpPr>
          <p:nvPr/>
        </p:nvSpPr>
        <p:spPr bwMode="auto">
          <a:xfrm>
            <a:off x="3875307" y="3459490"/>
            <a:ext cx="574328" cy="574328"/>
          </a:xfrm>
          <a:custGeom>
            <a:avLst/>
            <a:gdLst>
              <a:gd name="T0" fmla="*/ 10800 w 21600"/>
              <a:gd name="T1" fmla="*/ 0 h 21600"/>
              <a:gd name="T2" fmla="*/ 10800 w 21600"/>
              <a:gd name="T3" fmla="*/ 21600 h 21600"/>
              <a:gd name="T4" fmla="*/ 17326 w 21600"/>
              <a:gd name="T5" fmla="*/ 0 h 21600"/>
              <a:gd name="T6" fmla="*/ 4274 w 21600"/>
              <a:gd name="T7" fmla="*/ 0 h 21600"/>
              <a:gd name="T8" fmla="*/ 4274 w 21600"/>
              <a:gd name="T9" fmla="*/ 11631 h 21600"/>
              <a:gd name="T10" fmla="*/ 17326 w 21600"/>
              <a:gd name="T11" fmla="*/ 11631 h 21600"/>
              <a:gd name="T12" fmla="*/ 4274 w 21600"/>
              <a:gd name="T13" fmla="*/ 5816 h 21600"/>
              <a:gd name="T14" fmla="*/ 17326 w 21600"/>
              <a:gd name="T15" fmla="*/ 5816 h 21600"/>
              <a:gd name="T16" fmla="*/ 18828 w 21600"/>
              <a:gd name="T17" fmla="*/ 15785 h 21600"/>
              <a:gd name="T18" fmla="*/ 2772 w 21600"/>
              <a:gd name="T19" fmla="*/ 15785 h 21600"/>
              <a:gd name="T20" fmla="*/ 6194 w 21600"/>
              <a:gd name="T21" fmla="*/ 1913 h 21600"/>
              <a:gd name="T22" fmla="*/ 15565 w 21600"/>
              <a:gd name="T23" fmla="*/ 97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2" name="computr2"/>
          <p:cNvSpPr>
            <a:spLocks noEditPoints="1" noChangeArrowheads="1"/>
          </p:cNvSpPr>
          <p:nvPr/>
        </p:nvSpPr>
        <p:spPr bwMode="auto">
          <a:xfrm>
            <a:off x="4860900" y="3473898"/>
            <a:ext cx="574328" cy="574328"/>
          </a:xfrm>
          <a:custGeom>
            <a:avLst/>
            <a:gdLst>
              <a:gd name="T0" fmla="*/ 10800 w 21600"/>
              <a:gd name="T1" fmla="*/ 0 h 21600"/>
              <a:gd name="T2" fmla="*/ 10800 w 21600"/>
              <a:gd name="T3" fmla="*/ 21600 h 21600"/>
              <a:gd name="T4" fmla="*/ 17326 w 21600"/>
              <a:gd name="T5" fmla="*/ 0 h 21600"/>
              <a:gd name="T6" fmla="*/ 4274 w 21600"/>
              <a:gd name="T7" fmla="*/ 0 h 21600"/>
              <a:gd name="T8" fmla="*/ 4274 w 21600"/>
              <a:gd name="T9" fmla="*/ 11631 h 21600"/>
              <a:gd name="T10" fmla="*/ 17326 w 21600"/>
              <a:gd name="T11" fmla="*/ 11631 h 21600"/>
              <a:gd name="T12" fmla="*/ 4274 w 21600"/>
              <a:gd name="T13" fmla="*/ 5816 h 21600"/>
              <a:gd name="T14" fmla="*/ 17326 w 21600"/>
              <a:gd name="T15" fmla="*/ 5816 h 21600"/>
              <a:gd name="T16" fmla="*/ 18828 w 21600"/>
              <a:gd name="T17" fmla="*/ 15785 h 21600"/>
              <a:gd name="T18" fmla="*/ 2772 w 21600"/>
              <a:gd name="T19" fmla="*/ 15785 h 21600"/>
              <a:gd name="T20" fmla="*/ 6194 w 21600"/>
              <a:gd name="T21" fmla="*/ 1913 h 21600"/>
              <a:gd name="T22" fmla="*/ 15565 w 21600"/>
              <a:gd name="T23" fmla="*/ 97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" name="computr2"/>
          <p:cNvSpPr>
            <a:spLocks noEditPoints="1" noChangeArrowheads="1"/>
          </p:cNvSpPr>
          <p:nvPr/>
        </p:nvSpPr>
        <p:spPr bwMode="auto">
          <a:xfrm>
            <a:off x="5686927" y="3459490"/>
            <a:ext cx="574328" cy="574328"/>
          </a:xfrm>
          <a:custGeom>
            <a:avLst/>
            <a:gdLst>
              <a:gd name="T0" fmla="*/ 10800 w 21600"/>
              <a:gd name="T1" fmla="*/ 0 h 21600"/>
              <a:gd name="T2" fmla="*/ 10800 w 21600"/>
              <a:gd name="T3" fmla="*/ 21600 h 21600"/>
              <a:gd name="T4" fmla="*/ 17326 w 21600"/>
              <a:gd name="T5" fmla="*/ 0 h 21600"/>
              <a:gd name="T6" fmla="*/ 4274 w 21600"/>
              <a:gd name="T7" fmla="*/ 0 h 21600"/>
              <a:gd name="T8" fmla="*/ 4274 w 21600"/>
              <a:gd name="T9" fmla="*/ 11631 h 21600"/>
              <a:gd name="T10" fmla="*/ 17326 w 21600"/>
              <a:gd name="T11" fmla="*/ 11631 h 21600"/>
              <a:gd name="T12" fmla="*/ 4274 w 21600"/>
              <a:gd name="T13" fmla="*/ 5816 h 21600"/>
              <a:gd name="T14" fmla="*/ 17326 w 21600"/>
              <a:gd name="T15" fmla="*/ 5816 h 21600"/>
              <a:gd name="T16" fmla="*/ 18828 w 21600"/>
              <a:gd name="T17" fmla="*/ 15785 h 21600"/>
              <a:gd name="T18" fmla="*/ 2772 w 21600"/>
              <a:gd name="T19" fmla="*/ 15785 h 21600"/>
              <a:gd name="T20" fmla="*/ 6194 w 21600"/>
              <a:gd name="T21" fmla="*/ 1913 h 21600"/>
              <a:gd name="T22" fmla="*/ 15565 w 21600"/>
              <a:gd name="T23" fmla="*/ 97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" name="computr2"/>
          <p:cNvSpPr>
            <a:spLocks noEditPoints="1" noChangeArrowheads="1"/>
          </p:cNvSpPr>
          <p:nvPr/>
        </p:nvSpPr>
        <p:spPr bwMode="auto">
          <a:xfrm>
            <a:off x="6630359" y="3186734"/>
            <a:ext cx="574328" cy="574328"/>
          </a:xfrm>
          <a:custGeom>
            <a:avLst/>
            <a:gdLst>
              <a:gd name="T0" fmla="*/ 10800 w 21600"/>
              <a:gd name="T1" fmla="*/ 0 h 21600"/>
              <a:gd name="T2" fmla="*/ 10800 w 21600"/>
              <a:gd name="T3" fmla="*/ 21600 h 21600"/>
              <a:gd name="T4" fmla="*/ 17326 w 21600"/>
              <a:gd name="T5" fmla="*/ 0 h 21600"/>
              <a:gd name="T6" fmla="*/ 4274 w 21600"/>
              <a:gd name="T7" fmla="*/ 0 h 21600"/>
              <a:gd name="T8" fmla="*/ 4274 w 21600"/>
              <a:gd name="T9" fmla="*/ 11631 h 21600"/>
              <a:gd name="T10" fmla="*/ 17326 w 21600"/>
              <a:gd name="T11" fmla="*/ 11631 h 21600"/>
              <a:gd name="T12" fmla="*/ 4274 w 21600"/>
              <a:gd name="T13" fmla="*/ 5816 h 21600"/>
              <a:gd name="T14" fmla="*/ 17326 w 21600"/>
              <a:gd name="T15" fmla="*/ 5816 h 21600"/>
              <a:gd name="T16" fmla="*/ 18828 w 21600"/>
              <a:gd name="T17" fmla="*/ 15785 h 21600"/>
              <a:gd name="T18" fmla="*/ 2772 w 21600"/>
              <a:gd name="T19" fmla="*/ 15785 h 21600"/>
              <a:gd name="T20" fmla="*/ 6194 w 21600"/>
              <a:gd name="T21" fmla="*/ 1913 h 21600"/>
              <a:gd name="T22" fmla="*/ 15565 w 21600"/>
              <a:gd name="T23" fmla="*/ 97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24" name="Прямая соединительная линия 23"/>
          <p:cNvCxnSpPr>
            <a:stCxn id="35" idx="0"/>
          </p:cNvCxnSpPr>
          <p:nvPr/>
        </p:nvCxnSpPr>
        <p:spPr>
          <a:xfrm flipV="1">
            <a:off x="4283968" y="5013176"/>
            <a:ext cx="425419" cy="606031"/>
          </a:xfrm>
          <a:prstGeom prst="line">
            <a:avLst/>
          </a:pr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>
            <a:stCxn id="15" idx="0"/>
          </p:cNvCxnSpPr>
          <p:nvPr/>
        </p:nvCxnSpPr>
        <p:spPr>
          <a:xfrm flipV="1">
            <a:off x="4788024" y="3031739"/>
            <a:ext cx="85422" cy="1130990"/>
          </a:xfrm>
          <a:prstGeom prst="line">
            <a:avLst/>
          </a:prstGeom>
          <a:ln w="25400">
            <a:tailEnd type="stealt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660176" y="5131525"/>
            <a:ext cx="1612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шифрованный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838335" y="3076951"/>
            <a:ext cx="192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Не шифрованный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96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2339752" y="7434"/>
            <a:ext cx="6804248" cy="829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dirty="0" smtClean="0">
                <a:solidFill>
                  <a:srgbClr val="0070C0"/>
                </a:solidFill>
              </a:rPr>
              <a:t>Главная страница. Пока так…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4" b="25746"/>
          <a:stretch/>
        </p:blipFill>
        <p:spPr bwMode="auto">
          <a:xfrm>
            <a:off x="19584" y="1412776"/>
            <a:ext cx="8921040" cy="331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222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2339752" y="7434"/>
            <a:ext cx="6804248" cy="829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dirty="0" smtClean="0">
                <a:solidFill>
                  <a:srgbClr val="0070C0"/>
                </a:solidFill>
              </a:rPr>
              <a:t>Справочни</a:t>
            </a:r>
            <a:r>
              <a:rPr lang="ru-RU" sz="4000" dirty="0" smtClean="0">
                <a:solidFill>
                  <a:srgbClr val="0070C0"/>
                </a:solidFill>
              </a:rPr>
              <a:t>к ТФОМС</a:t>
            </a:r>
            <a:r>
              <a:rPr lang="ru-RU" sz="4000" dirty="0" smtClean="0">
                <a:solidFill>
                  <a:srgbClr val="0070C0"/>
                </a:solidFill>
              </a:rPr>
              <a:t>…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5"/>
          <a:stretch/>
        </p:blipFill>
        <p:spPr bwMode="auto">
          <a:xfrm>
            <a:off x="35496" y="1153614"/>
            <a:ext cx="9034689" cy="48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32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2339752" y="7434"/>
            <a:ext cx="6804248" cy="829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dirty="0" smtClean="0">
                <a:solidFill>
                  <a:srgbClr val="0070C0"/>
                </a:solidFill>
              </a:rPr>
              <a:t>Презентации…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42"/>
          <a:stretch/>
        </p:blipFill>
        <p:spPr bwMode="auto">
          <a:xfrm>
            <a:off x="37198" y="951451"/>
            <a:ext cx="9089155" cy="407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7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2339752" y="7434"/>
            <a:ext cx="6804248" cy="829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dirty="0" smtClean="0">
                <a:solidFill>
                  <a:srgbClr val="0070C0"/>
                </a:solidFill>
              </a:rPr>
              <a:t>Шаблоны документов…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5" t="5149" b="14059"/>
          <a:stretch/>
        </p:blipFill>
        <p:spPr bwMode="auto">
          <a:xfrm>
            <a:off x="-1" y="1230086"/>
            <a:ext cx="9046029" cy="4441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71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D5BC61B6EADB44CB74FB96A688C9EBA" ma:contentTypeVersion="12" ma:contentTypeDescription="Создание документа." ma:contentTypeScope="" ma:versionID="ad22eb905a9c69bde25917a4c3f44131">
  <xsd:schema xmlns:xsd="http://www.w3.org/2001/XMLSchema" xmlns:xs="http://www.w3.org/2001/XMLSchema" xmlns:p="http://schemas.microsoft.com/office/2006/metadata/properties" xmlns:ns1="http://schemas.microsoft.com/sharepoint/v3" xmlns:ns2="320c3ea6-628f-400a-991c-21772729072b" xmlns:ns3="http://schemas.microsoft.com/sharepoint/v4" targetNamespace="http://schemas.microsoft.com/office/2006/metadata/properties" ma:root="true" ma:fieldsID="50b736ac2a3ef101ef57a340d4585232" ns1:_="" ns2:_="" ns3:_="">
    <xsd:import namespace="http://schemas.microsoft.com/sharepoint/v3"/>
    <xsd:import namespace="320c3ea6-628f-400a-991c-21772729072b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_x0423__x0432__x0435__x0434__x043e__x043c__x0438__x0442__x044c_" minOccurs="0"/>
                <xsd:element ref="ns2:_x0422__x0435__x043a__x0441__x0442__x0020__x0443__x0432__x0435__x0434__x043e__x043c__x043b__x0435__x043d__x0438__x044f_" minOccurs="0"/>
                <xsd:element ref="ns1:EmailSender" minOccurs="0"/>
                <xsd:element ref="ns1:EmailTo" minOccurs="0"/>
                <xsd:element ref="ns1:EmailCc" minOccurs="0"/>
                <xsd:element ref="ns1:EmailFrom" minOccurs="0"/>
                <xsd:element ref="ns1:EmailSubject" minOccurs="0"/>
                <xsd:element ref="ns3:EmailHead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EmailSender" ma:index="11" nillable="true" ma:displayName="Отправитель сообщения" ma:hidden="true" ma:internalName="EmailSender">
      <xsd:simpleType>
        <xsd:restriction base="dms:Note">
          <xsd:maxLength value="255"/>
        </xsd:restriction>
      </xsd:simpleType>
    </xsd:element>
    <xsd:element name="EmailTo" ma:index="12" nillable="true" ma:displayName="Cообщение - поле Кому" ma:hidden="true" ma:internalName="EmailTo">
      <xsd:simpleType>
        <xsd:restriction base="dms:Note">
          <xsd:maxLength value="255"/>
        </xsd:restriction>
      </xsd:simpleType>
    </xsd:element>
    <xsd:element name="EmailCc" ma:index="13" nillable="true" ma:displayName="Cообщение - поле Копия" ma:hidden="true" ma:internalName="EmailCc">
      <xsd:simpleType>
        <xsd:restriction base="dms:Note">
          <xsd:maxLength value="255"/>
        </xsd:restriction>
      </xsd:simpleType>
    </xsd:element>
    <xsd:element name="EmailFrom" ma:index="14" nillable="true" ma:displayName="Cообщение - поле От" ma:hidden="true" ma:internalName="EmailFrom">
      <xsd:simpleType>
        <xsd:restriction base="dms:Text"/>
      </xsd:simpleType>
    </xsd:element>
    <xsd:element name="EmailSubject" ma:index="15" nillable="true" ma:displayName="Тема сообщения" ma:hidden="true" ma:internalName="EmailSubject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0c3ea6-628f-400a-991c-21772729072b" elementFormDefault="qualified">
    <xsd:import namespace="http://schemas.microsoft.com/office/2006/documentManagement/types"/>
    <xsd:import namespace="http://schemas.microsoft.com/office/infopath/2007/PartnerControls"/>
    <xsd:element name="_x0423__x0432__x0435__x0434__x043e__x043c__x0438__x0442__x044c_" ma:index="8" nillable="true" ma:displayName="Уведомить" ma:list="UserInfo" ma:SharePointGroup="0" ma:internalName="_x0423__x0432__x0435__x0434__x043e__x043c__x0438__x0442__x044c_" ma:readOnly="fals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x0422__x0435__x043a__x0441__x0442__x0020__x0443__x0432__x0435__x0434__x043e__x043c__x043b__x0435__x043d__x0438__x044f_" ma:index="10" nillable="true" ma:displayName="Текст уведомления" ma:internalName="_x0422__x0435__x043a__x0441__x0442__x0020__x0443__x0432__x0435__x0434__x043e__x043c__x043b__x0435__x043d__x0438__x044f_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EmailHeaders" ma:index="16" nillable="true" ma:displayName="Заголовки электронной почты" ma:hidden="true" ma:internalName="EmailHeaders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mailTo xmlns="http://schemas.microsoft.com/sharepoint/v3" xsi:nil="true"/>
    <EmailHeaders xmlns="http://schemas.microsoft.com/sharepoint/v4" xsi:nil="true"/>
    <_x0423__x0432__x0435__x0434__x043e__x043c__x0438__x0442__x044c_ xmlns="320c3ea6-628f-400a-991c-21772729072b">
      <UserInfo>
        <DisplayName/>
        <AccountId xsi:nil="true"/>
        <AccountType/>
      </UserInfo>
    </_x0423__x0432__x0435__x0434__x043e__x043c__x0438__x0442__x044c_>
    <EmailSender xmlns="http://schemas.microsoft.com/sharepoint/v3" xsi:nil="true"/>
    <EmailFrom xmlns="http://schemas.microsoft.com/sharepoint/v3" xsi:nil="true"/>
    <EmailSubject xmlns="http://schemas.microsoft.com/sharepoint/v3" xsi:nil="true"/>
    <_x0422__x0435__x043a__x0441__x0442__x0020__x0443__x0432__x0435__x0434__x043e__x043c__x043b__x0435__x043d__x0438__x044f_ xmlns="320c3ea6-628f-400a-991c-21772729072b" xsi:nil="true"/>
    <EmailCc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53682AE8-00A7-4DE6-A137-87EA1F72769A}"/>
</file>

<file path=customXml/itemProps2.xml><?xml version="1.0" encoding="utf-8"?>
<ds:datastoreItem xmlns:ds="http://schemas.openxmlformats.org/officeDocument/2006/customXml" ds:itemID="{7EB94A06-ABCE-4A57-97DB-9A1DDC95042F}"/>
</file>

<file path=customXml/itemProps3.xml><?xml version="1.0" encoding="utf-8"?>
<ds:datastoreItem xmlns:ds="http://schemas.openxmlformats.org/officeDocument/2006/customXml" ds:itemID="{94D7A144-A6FF-41FB-9B37-775809BBAEF3}"/>
</file>

<file path=docProps/app.xml><?xml version="1.0" encoding="utf-8"?>
<Properties xmlns="http://schemas.openxmlformats.org/officeDocument/2006/extended-properties" xmlns:vt="http://schemas.openxmlformats.org/officeDocument/2006/docPropsVTypes">
  <TotalTime>4442</TotalTime>
  <Words>3083</Words>
  <Application>Microsoft Office PowerPoint</Application>
  <PresentationFormat>Экран (4:3)</PresentationFormat>
  <Paragraphs>375</Paragraphs>
  <Slides>33</Slides>
  <Notes>31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Проект внедрения EOS4SP в ТФОМС Свердловской области  Автоматизация работы с документами: входящие, исходящие, согласование, контроль поручений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Преимущества продукта</dc:title>
  <dc:creator>golikova</dc:creator>
  <cp:lastModifiedBy>1</cp:lastModifiedBy>
  <cp:revision>338</cp:revision>
  <cp:lastPrinted>2014-04-24T09:33:42Z</cp:lastPrinted>
  <dcterms:created xsi:type="dcterms:W3CDTF">2012-07-26T06:28:18Z</dcterms:created>
  <dcterms:modified xsi:type="dcterms:W3CDTF">2015-03-22T18:56:30Z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0x0101005D5BC61B6EADB44CB74FB96A688C9EBA</vt:lpwstr>
  </property>
</Properties>
</file>